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24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49" d="100"/>
          <a:sy n="149" d="100"/>
        </p:scale>
        <p:origin x="50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5119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B25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160520"/>
            <a:ext cx="9144000" cy="982980"/>
          </a:xfrm>
          <a:prstGeom prst="rect">
            <a:avLst/>
          </a:prstGeom>
          <a:solidFill>
            <a:srgbClr val="2898A4"/>
          </a:solidFill>
          <a:ln w="12700">
            <a:solidFill>
              <a:srgbClr val="2898A4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201168" cy="5143500"/>
          </a:xfrm>
          <a:prstGeom prst="rect">
            <a:avLst/>
          </a:prstGeom>
          <a:solidFill>
            <a:srgbClr val="6B3D9E"/>
          </a:solidFill>
          <a:ln w="12700">
            <a:solidFill>
              <a:srgbClr val="6B3D9E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4" name="Shape 2"/>
          <p:cNvSpPr/>
          <p:nvPr/>
        </p:nvSpPr>
        <p:spPr>
          <a:xfrm>
            <a:off x="8412480" y="0"/>
            <a:ext cx="731520" cy="73152"/>
          </a:xfrm>
          <a:prstGeom prst="rect">
            <a:avLst/>
          </a:prstGeom>
          <a:solidFill>
            <a:srgbClr val="3ABCC8"/>
          </a:solidFill>
          <a:ln w="12700">
            <a:solidFill>
              <a:srgbClr val="3ABCC8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5" name="Shape 3"/>
          <p:cNvSpPr/>
          <p:nvPr/>
        </p:nvSpPr>
        <p:spPr>
          <a:xfrm>
            <a:off x="8887968" y="0"/>
            <a:ext cx="256032" cy="548640"/>
          </a:xfrm>
          <a:prstGeom prst="rect">
            <a:avLst/>
          </a:prstGeom>
          <a:solidFill>
            <a:srgbClr val="3ABCC8"/>
          </a:solidFill>
          <a:ln w="12700">
            <a:solidFill>
              <a:srgbClr val="3ABCC8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6" name="Shape 4"/>
          <p:cNvSpPr/>
          <p:nvPr/>
        </p:nvSpPr>
        <p:spPr>
          <a:xfrm>
            <a:off x="7818120" y="201168"/>
            <a:ext cx="45720" cy="45720"/>
          </a:xfrm>
          <a:prstGeom prst="ellipse">
            <a:avLst/>
          </a:prstGeom>
          <a:solidFill>
            <a:srgbClr val="FFFFFF">
              <a:alpha val="2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7" name="Shape 5"/>
          <p:cNvSpPr/>
          <p:nvPr/>
        </p:nvSpPr>
        <p:spPr>
          <a:xfrm>
            <a:off x="7923276" y="201168"/>
            <a:ext cx="45720" cy="45720"/>
          </a:xfrm>
          <a:prstGeom prst="ellipse">
            <a:avLst/>
          </a:prstGeom>
          <a:solidFill>
            <a:srgbClr val="FFFFFF">
              <a:alpha val="2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8" name="Shape 6"/>
          <p:cNvSpPr/>
          <p:nvPr/>
        </p:nvSpPr>
        <p:spPr>
          <a:xfrm>
            <a:off x="8028432" y="201168"/>
            <a:ext cx="45720" cy="45720"/>
          </a:xfrm>
          <a:prstGeom prst="ellipse">
            <a:avLst/>
          </a:prstGeom>
          <a:solidFill>
            <a:srgbClr val="FFFFFF">
              <a:alpha val="2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9" name="Shape 7"/>
          <p:cNvSpPr/>
          <p:nvPr/>
        </p:nvSpPr>
        <p:spPr>
          <a:xfrm>
            <a:off x="8133588" y="201168"/>
            <a:ext cx="45720" cy="45720"/>
          </a:xfrm>
          <a:prstGeom prst="ellipse">
            <a:avLst/>
          </a:prstGeom>
          <a:solidFill>
            <a:srgbClr val="FFFFFF">
              <a:alpha val="2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0" name="Shape 8"/>
          <p:cNvSpPr/>
          <p:nvPr/>
        </p:nvSpPr>
        <p:spPr>
          <a:xfrm>
            <a:off x="8238744" y="201168"/>
            <a:ext cx="45720" cy="45720"/>
          </a:xfrm>
          <a:prstGeom prst="ellipse">
            <a:avLst/>
          </a:prstGeom>
          <a:solidFill>
            <a:srgbClr val="FFFFFF">
              <a:alpha val="2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1" name="Shape 9"/>
          <p:cNvSpPr/>
          <p:nvPr/>
        </p:nvSpPr>
        <p:spPr>
          <a:xfrm>
            <a:off x="7818120" y="306324"/>
            <a:ext cx="45720" cy="45720"/>
          </a:xfrm>
          <a:prstGeom prst="ellipse">
            <a:avLst/>
          </a:prstGeom>
          <a:solidFill>
            <a:srgbClr val="FFFFFF">
              <a:alpha val="2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2" name="Shape 10"/>
          <p:cNvSpPr/>
          <p:nvPr/>
        </p:nvSpPr>
        <p:spPr>
          <a:xfrm>
            <a:off x="7923276" y="306324"/>
            <a:ext cx="45720" cy="45720"/>
          </a:xfrm>
          <a:prstGeom prst="ellipse">
            <a:avLst/>
          </a:prstGeom>
          <a:solidFill>
            <a:srgbClr val="FFFFFF">
              <a:alpha val="2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3" name="Shape 11"/>
          <p:cNvSpPr/>
          <p:nvPr/>
        </p:nvSpPr>
        <p:spPr>
          <a:xfrm>
            <a:off x="8028432" y="306324"/>
            <a:ext cx="45720" cy="45720"/>
          </a:xfrm>
          <a:prstGeom prst="ellipse">
            <a:avLst/>
          </a:prstGeom>
          <a:solidFill>
            <a:srgbClr val="FFFFFF">
              <a:alpha val="2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4" name="Shape 12"/>
          <p:cNvSpPr/>
          <p:nvPr/>
        </p:nvSpPr>
        <p:spPr>
          <a:xfrm>
            <a:off x="8133588" y="306324"/>
            <a:ext cx="45720" cy="45720"/>
          </a:xfrm>
          <a:prstGeom prst="ellipse">
            <a:avLst/>
          </a:prstGeom>
          <a:solidFill>
            <a:srgbClr val="FFFFFF">
              <a:alpha val="2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5" name="Shape 13"/>
          <p:cNvSpPr/>
          <p:nvPr/>
        </p:nvSpPr>
        <p:spPr>
          <a:xfrm>
            <a:off x="8238744" y="306324"/>
            <a:ext cx="45720" cy="45720"/>
          </a:xfrm>
          <a:prstGeom prst="ellipse">
            <a:avLst/>
          </a:prstGeom>
          <a:solidFill>
            <a:srgbClr val="FFFFFF">
              <a:alpha val="2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6" name="Shape 14"/>
          <p:cNvSpPr/>
          <p:nvPr/>
        </p:nvSpPr>
        <p:spPr>
          <a:xfrm>
            <a:off x="7818120" y="411480"/>
            <a:ext cx="45720" cy="45720"/>
          </a:xfrm>
          <a:prstGeom prst="ellipse">
            <a:avLst/>
          </a:prstGeom>
          <a:solidFill>
            <a:srgbClr val="FFFFFF">
              <a:alpha val="2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7" name="Shape 15"/>
          <p:cNvSpPr/>
          <p:nvPr/>
        </p:nvSpPr>
        <p:spPr>
          <a:xfrm>
            <a:off x="7923276" y="411480"/>
            <a:ext cx="45720" cy="45720"/>
          </a:xfrm>
          <a:prstGeom prst="ellipse">
            <a:avLst/>
          </a:prstGeom>
          <a:solidFill>
            <a:srgbClr val="FFFFFF">
              <a:alpha val="2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8" name="Shape 16"/>
          <p:cNvSpPr/>
          <p:nvPr/>
        </p:nvSpPr>
        <p:spPr>
          <a:xfrm>
            <a:off x="8028432" y="411480"/>
            <a:ext cx="45720" cy="45720"/>
          </a:xfrm>
          <a:prstGeom prst="ellipse">
            <a:avLst/>
          </a:prstGeom>
          <a:solidFill>
            <a:srgbClr val="FFFFFF">
              <a:alpha val="2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9" name="Shape 17"/>
          <p:cNvSpPr/>
          <p:nvPr/>
        </p:nvSpPr>
        <p:spPr>
          <a:xfrm>
            <a:off x="8133588" y="411480"/>
            <a:ext cx="45720" cy="45720"/>
          </a:xfrm>
          <a:prstGeom prst="ellipse">
            <a:avLst/>
          </a:prstGeom>
          <a:solidFill>
            <a:srgbClr val="FFFFFF">
              <a:alpha val="2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0" name="Shape 18"/>
          <p:cNvSpPr/>
          <p:nvPr/>
        </p:nvSpPr>
        <p:spPr>
          <a:xfrm>
            <a:off x="8238744" y="411480"/>
            <a:ext cx="45720" cy="45720"/>
          </a:xfrm>
          <a:prstGeom prst="ellipse">
            <a:avLst/>
          </a:prstGeom>
          <a:solidFill>
            <a:srgbClr val="FFFFFF">
              <a:alpha val="2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1" name="Shape 19"/>
          <p:cNvSpPr/>
          <p:nvPr/>
        </p:nvSpPr>
        <p:spPr>
          <a:xfrm>
            <a:off x="320040" y="3794760"/>
            <a:ext cx="45720" cy="45720"/>
          </a:xfrm>
          <a:prstGeom prst="ellipse">
            <a:avLst/>
          </a:prstGeom>
          <a:solidFill>
            <a:srgbClr val="FFFFFF">
              <a:alpha val="1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2" name="Shape 20"/>
          <p:cNvSpPr/>
          <p:nvPr/>
        </p:nvSpPr>
        <p:spPr>
          <a:xfrm>
            <a:off x="425196" y="3794760"/>
            <a:ext cx="45720" cy="45720"/>
          </a:xfrm>
          <a:prstGeom prst="ellipse">
            <a:avLst/>
          </a:prstGeom>
          <a:solidFill>
            <a:srgbClr val="FFFFFF">
              <a:alpha val="1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3" name="Shape 21"/>
          <p:cNvSpPr/>
          <p:nvPr/>
        </p:nvSpPr>
        <p:spPr>
          <a:xfrm>
            <a:off x="530352" y="3794760"/>
            <a:ext cx="45720" cy="45720"/>
          </a:xfrm>
          <a:prstGeom prst="ellipse">
            <a:avLst/>
          </a:prstGeom>
          <a:solidFill>
            <a:srgbClr val="FFFFFF">
              <a:alpha val="1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4" name="Shape 22"/>
          <p:cNvSpPr/>
          <p:nvPr/>
        </p:nvSpPr>
        <p:spPr>
          <a:xfrm>
            <a:off x="635508" y="3794760"/>
            <a:ext cx="45720" cy="45720"/>
          </a:xfrm>
          <a:prstGeom prst="ellipse">
            <a:avLst/>
          </a:prstGeom>
          <a:solidFill>
            <a:srgbClr val="FFFFFF">
              <a:alpha val="1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5" name="Shape 23"/>
          <p:cNvSpPr/>
          <p:nvPr/>
        </p:nvSpPr>
        <p:spPr>
          <a:xfrm>
            <a:off x="320040" y="3899916"/>
            <a:ext cx="45720" cy="45720"/>
          </a:xfrm>
          <a:prstGeom prst="ellipse">
            <a:avLst/>
          </a:prstGeom>
          <a:solidFill>
            <a:srgbClr val="FFFFFF">
              <a:alpha val="1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6" name="Shape 24"/>
          <p:cNvSpPr/>
          <p:nvPr/>
        </p:nvSpPr>
        <p:spPr>
          <a:xfrm>
            <a:off x="425196" y="3899916"/>
            <a:ext cx="45720" cy="45720"/>
          </a:xfrm>
          <a:prstGeom prst="ellipse">
            <a:avLst/>
          </a:prstGeom>
          <a:solidFill>
            <a:srgbClr val="FFFFFF">
              <a:alpha val="1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7" name="Shape 25"/>
          <p:cNvSpPr/>
          <p:nvPr/>
        </p:nvSpPr>
        <p:spPr>
          <a:xfrm>
            <a:off x="530352" y="3899916"/>
            <a:ext cx="45720" cy="45720"/>
          </a:xfrm>
          <a:prstGeom prst="ellipse">
            <a:avLst/>
          </a:prstGeom>
          <a:solidFill>
            <a:srgbClr val="FFFFFF">
              <a:alpha val="1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8" name="Shape 26"/>
          <p:cNvSpPr/>
          <p:nvPr/>
        </p:nvSpPr>
        <p:spPr>
          <a:xfrm>
            <a:off x="635508" y="3899916"/>
            <a:ext cx="45720" cy="45720"/>
          </a:xfrm>
          <a:prstGeom prst="ellipse">
            <a:avLst/>
          </a:prstGeom>
          <a:solidFill>
            <a:srgbClr val="FFFFFF">
              <a:alpha val="1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pic>
        <p:nvPicPr>
          <p:cNvPr id="2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256032"/>
            <a:ext cx="804672" cy="804672"/>
          </a:xfrm>
          <a:prstGeom prst="rect">
            <a:avLst/>
          </a:prstGeom>
        </p:spPr>
      </p:pic>
      <p:sp>
        <p:nvSpPr>
          <p:cNvPr id="30" name="Text 27"/>
          <p:cNvSpPr/>
          <p:nvPr/>
        </p:nvSpPr>
        <p:spPr>
          <a:xfrm>
            <a:off x="1417320" y="256032"/>
            <a:ext cx="4572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kern="0" spc="-100" dirty="0">
                <a:solidFill>
                  <a:srgbClr val="3ABC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CITIC 2026</a:t>
            </a:r>
            <a:endParaRPr lang="en-US" sz="2800" dirty="0"/>
          </a:p>
        </p:txBody>
      </p:sp>
      <p:sp>
        <p:nvSpPr>
          <p:cNvPr id="31" name="Text 28"/>
          <p:cNvSpPr/>
          <p:nvPr/>
        </p:nvSpPr>
        <p:spPr>
          <a:xfrm>
            <a:off x="1417320" y="713232"/>
            <a:ext cx="6583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i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VIII Congreso Internacional de Tecnologías de la Información y Computación</a:t>
            </a:r>
            <a:endParaRPr lang="en-US" sz="850" dirty="0"/>
          </a:p>
        </p:txBody>
      </p:sp>
      <p:sp>
        <p:nvSpPr>
          <p:cNvPr id="32" name="Shape 29"/>
          <p:cNvSpPr/>
          <p:nvPr/>
        </p:nvSpPr>
        <p:spPr>
          <a:xfrm>
            <a:off x="502920" y="1170432"/>
            <a:ext cx="8321040" cy="16459"/>
          </a:xfrm>
          <a:prstGeom prst="rect">
            <a:avLst/>
          </a:prstGeom>
          <a:solidFill>
            <a:srgbClr val="9B6DD0">
              <a:alpha val="45000"/>
            </a:srgbClr>
          </a:solidFill>
          <a:ln w="12700">
            <a:solidFill>
              <a:srgbClr val="9B6DD0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33" name="Text 30"/>
          <p:cNvSpPr/>
          <p:nvPr/>
        </p:nvSpPr>
        <p:spPr>
          <a:xfrm>
            <a:off x="502920" y="1298448"/>
            <a:ext cx="8321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</a:t>
            </a:r>
            <a:r>
              <a:rPr lang="en-US" sz="2700" b="1" dirty="0" err="1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Título</a:t>
            </a: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2700" b="1" dirty="0" err="1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completo</a:t>
            </a: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del paper]</a:t>
            </a:r>
            <a:endParaRPr lang="en-US" sz="2700" dirty="0"/>
          </a:p>
        </p:txBody>
      </p:sp>
      <p:sp>
        <p:nvSpPr>
          <p:cNvPr id="34" name="Text 31"/>
          <p:cNvSpPr/>
          <p:nvPr/>
        </p:nvSpPr>
        <p:spPr>
          <a:xfrm>
            <a:off x="502920" y="2788920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7AD6D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Autor 1¹  ·  Autor 2¹  ·  Autor 3²</a:t>
            </a:r>
            <a:endParaRPr lang="en-US" sz="1350" dirty="0"/>
          </a:p>
        </p:txBody>
      </p:sp>
      <p:sp>
        <p:nvSpPr>
          <p:cNvPr id="35" name="Text 32"/>
          <p:cNvSpPr/>
          <p:nvPr/>
        </p:nvSpPr>
        <p:spPr>
          <a:xfrm>
            <a:off x="502920" y="31729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¹ Institución A  |  ² Institución B</a:t>
            </a:r>
            <a:endParaRPr lang="en-US" sz="900" dirty="0"/>
          </a:p>
        </p:txBody>
      </p:sp>
      <p:sp>
        <p:nvSpPr>
          <p:cNvPr id="36" name="Text 33"/>
          <p:cNvSpPr/>
          <p:nvPr/>
        </p:nvSpPr>
        <p:spPr>
          <a:xfrm>
            <a:off x="502920" y="3520440"/>
            <a:ext cx="594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888A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Eje temático:  [Área de investigación]</a:t>
            </a:r>
            <a:endParaRPr lang="en-US" sz="850" dirty="0"/>
          </a:p>
        </p:txBody>
      </p:sp>
      <p:sp>
        <p:nvSpPr>
          <p:cNvPr id="37" name="Text 34"/>
          <p:cNvSpPr/>
          <p:nvPr/>
        </p:nvSpPr>
        <p:spPr>
          <a:xfrm>
            <a:off x="365760" y="4251960"/>
            <a:ext cx="6400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Calceta, 26–27 de </a:t>
            </a:r>
            <a:r>
              <a:rPr lang="en-US" sz="900" b="1" dirty="0" err="1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Noviembre</a:t>
            </a:r>
            <a:r>
              <a:rPr lang="en-US" sz="9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de 2026  ·  ESPAM MFL</a:t>
            </a:r>
            <a:endParaRPr lang="en-US" sz="900" dirty="0"/>
          </a:p>
        </p:txBody>
      </p:sp>
      <p:sp>
        <p:nvSpPr>
          <p:cNvPr id="38" name="Shape 35"/>
          <p:cNvSpPr/>
          <p:nvPr/>
        </p:nvSpPr>
        <p:spPr>
          <a:xfrm>
            <a:off x="7498080" y="4315968"/>
            <a:ext cx="45720" cy="45720"/>
          </a:xfrm>
          <a:prstGeom prst="ellipse">
            <a:avLst/>
          </a:prstGeom>
          <a:solidFill>
            <a:srgbClr val="FFFFFF">
              <a:alpha val="4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39" name="Shape 36"/>
          <p:cNvSpPr/>
          <p:nvPr/>
        </p:nvSpPr>
        <p:spPr>
          <a:xfrm>
            <a:off x="7603236" y="4315968"/>
            <a:ext cx="45720" cy="45720"/>
          </a:xfrm>
          <a:prstGeom prst="ellipse">
            <a:avLst/>
          </a:prstGeom>
          <a:solidFill>
            <a:srgbClr val="FFFFFF">
              <a:alpha val="4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40" name="Shape 37"/>
          <p:cNvSpPr/>
          <p:nvPr/>
        </p:nvSpPr>
        <p:spPr>
          <a:xfrm>
            <a:off x="7708392" y="4315968"/>
            <a:ext cx="45720" cy="45720"/>
          </a:xfrm>
          <a:prstGeom prst="ellipse">
            <a:avLst/>
          </a:prstGeom>
          <a:solidFill>
            <a:srgbClr val="FFFFFF">
              <a:alpha val="4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41" name="Shape 38"/>
          <p:cNvSpPr/>
          <p:nvPr/>
        </p:nvSpPr>
        <p:spPr>
          <a:xfrm>
            <a:off x="7813548" y="4315968"/>
            <a:ext cx="45720" cy="45720"/>
          </a:xfrm>
          <a:prstGeom prst="ellipse">
            <a:avLst/>
          </a:prstGeom>
          <a:solidFill>
            <a:srgbClr val="FFFFFF">
              <a:alpha val="4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42" name="Shape 39"/>
          <p:cNvSpPr/>
          <p:nvPr/>
        </p:nvSpPr>
        <p:spPr>
          <a:xfrm>
            <a:off x="7498080" y="4421124"/>
            <a:ext cx="45720" cy="45720"/>
          </a:xfrm>
          <a:prstGeom prst="ellipse">
            <a:avLst/>
          </a:prstGeom>
          <a:solidFill>
            <a:srgbClr val="FFFFFF">
              <a:alpha val="4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43" name="Shape 40"/>
          <p:cNvSpPr/>
          <p:nvPr/>
        </p:nvSpPr>
        <p:spPr>
          <a:xfrm>
            <a:off x="7603236" y="4421124"/>
            <a:ext cx="45720" cy="45720"/>
          </a:xfrm>
          <a:prstGeom prst="ellipse">
            <a:avLst/>
          </a:prstGeom>
          <a:solidFill>
            <a:srgbClr val="FFFFFF">
              <a:alpha val="4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44" name="Shape 41"/>
          <p:cNvSpPr/>
          <p:nvPr/>
        </p:nvSpPr>
        <p:spPr>
          <a:xfrm>
            <a:off x="7708392" y="4421124"/>
            <a:ext cx="45720" cy="45720"/>
          </a:xfrm>
          <a:prstGeom prst="ellipse">
            <a:avLst/>
          </a:prstGeom>
          <a:solidFill>
            <a:srgbClr val="FFFFFF">
              <a:alpha val="4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45" name="Shape 42"/>
          <p:cNvSpPr/>
          <p:nvPr/>
        </p:nvSpPr>
        <p:spPr>
          <a:xfrm>
            <a:off x="7813548" y="4421124"/>
            <a:ext cx="45720" cy="45720"/>
          </a:xfrm>
          <a:prstGeom prst="ellipse">
            <a:avLst/>
          </a:prstGeom>
          <a:solidFill>
            <a:srgbClr val="FFFFFF">
              <a:alpha val="4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2834640"/>
          </a:xfrm>
          <a:prstGeom prst="rect">
            <a:avLst/>
          </a:prstGeom>
          <a:solidFill>
            <a:srgbClr val="6B3D9E"/>
          </a:solidFill>
          <a:ln w="12700">
            <a:solidFill>
              <a:srgbClr val="6B3D9E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3" name="Shape 1"/>
          <p:cNvSpPr/>
          <p:nvPr/>
        </p:nvSpPr>
        <p:spPr>
          <a:xfrm>
            <a:off x="0" y="2834640"/>
            <a:ext cx="164592" cy="2308860"/>
          </a:xfrm>
          <a:prstGeom prst="rect">
            <a:avLst/>
          </a:prstGeom>
          <a:solidFill>
            <a:srgbClr val="3ABCC8"/>
          </a:solidFill>
          <a:ln w="12700">
            <a:solidFill>
              <a:srgbClr val="3ABCC8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4" name="Shape 2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2898A4"/>
          </a:solidFill>
          <a:ln w="12700">
            <a:solidFill>
              <a:srgbClr val="2898A4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5" name="Text 3"/>
          <p:cNvSpPr/>
          <p:nvPr/>
        </p:nvSpPr>
        <p:spPr>
          <a:xfrm>
            <a:off x="182880" y="4873752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CITIC 2026  ·  VIII Congreso Internacional de Tecnologías de la Información y Computación  ·  ESPAM MFL</a:t>
            </a:r>
            <a:endParaRPr lang="en-US" sz="650" dirty="0"/>
          </a:p>
        </p:txBody>
      </p:sp>
      <p:sp>
        <p:nvSpPr>
          <p:cNvPr id="6" name="Text 4"/>
          <p:cNvSpPr/>
          <p:nvPr/>
        </p:nvSpPr>
        <p:spPr>
          <a:xfrm>
            <a:off x="7863840" y="4873752"/>
            <a:ext cx="1097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 / 9</a:t>
            </a:r>
            <a:endParaRPr lang="en-US" sz="650" dirty="0"/>
          </a:p>
        </p:txBody>
      </p:sp>
      <p:sp>
        <p:nvSpPr>
          <p:cNvPr id="7" name="Text 5"/>
          <p:cNvSpPr/>
          <p:nvPr/>
        </p:nvSpPr>
        <p:spPr>
          <a:xfrm>
            <a:off x="274320" y="128016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kern="0" spc="300" dirty="0">
                <a:solidFill>
                  <a:srgbClr val="3ABC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00 · AGENDA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274320" y="365760"/>
            <a:ext cx="8503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6B3D9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Estructura de la Presentación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274320" y="859536"/>
            <a:ext cx="8595360" cy="16459"/>
          </a:xfrm>
          <a:prstGeom prst="rect">
            <a:avLst/>
          </a:prstGeom>
          <a:solidFill>
            <a:srgbClr val="F0E8FB"/>
          </a:solidFill>
          <a:ln w="12700">
            <a:solidFill>
              <a:srgbClr val="F0E8FB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0" name="Shape 8"/>
          <p:cNvSpPr/>
          <p:nvPr/>
        </p:nvSpPr>
        <p:spPr>
          <a:xfrm>
            <a:off x="292608" y="987552"/>
            <a:ext cx="2715768" cy="1572768"/>
          </a:xfrm>
          <a:prstGeom prst="rect">
            <a:avLst/>
          </a:prstGeom>
          <a:solidFill>
            <a:srgbClr val="FFFFFF"/>
          </a:solidFill>
          <a:ln w="12700">
            <a:solidFill>
              <a:srgbClr val="F0E8FB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s-ES_tradnl"/>
          </a:p>
        </p:txBody>
      </p:sp>
      <p:sp>
        <p:nvSpPr>
          <p:cNvPr id="11" name="Shape 9"/>
          <p:cNvSpPr/>
          <p:nvPr/>
        </p:nvSpPr>
        <p:spPr>
          <a:xfrm>
            <a:off x="292608" y="987552"/>
            <a:ext cx="50292" cy="1572768"/>
          </a:xfrm>
          <a:prstGeom prst="rect">
            <a:avLst/>
          </a:prstGeom>
          <a:solidFill>
            <a:srgbClr val="6B3D9E"/>
          </a:solidFill>
          <a:ln w="12700">
            <a:solidFill>
              <a:srgbClr val="6B3D9E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2" name="Text 10"/>
          <p:cNvSpPr/>
          <p:nvPr/>
        </p:nvSpPr>
        <p:spPr>
          <a:xfrm>
            <a:off x="420624" y="1115568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200" dirty="0">
                <a:solidFill>
                  <a:srgbClr val="3ABC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01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420624" y="1426464"/>
            <a:ext cx="245973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E1E2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Introducción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3118104" y="987552"/>
            <a:ext cx="2715768" cy="1572768"/>
          </a:xfrm>
          <a:prstGeom prst="rect">
            <a:avLst/>
          </a:prstGeom>
          <a:solidFill>
            <a:srgbClr val="FFFFFF"/>
          </a:solidFill>
          <a:ln w="12700">
            <a:solidFill>
              <a:srgbClr val="F0E8FB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s-ES_tradnl"/>
          </a:p>
        </p:txBody>
      </p:sp>
      <p:sp>
        <p:nvSpPr>
          <p:cNvPr id="15" name="Shape 13"/>
          <p:cNvSpPr/>
          <p:nvPr/>
        </p:nvSpPr>
        <p:spPr>
          <a:xfrm>
            <a:off x="3118104" y="987552"/>
            <a:ext cx="50292" cy="1572768"/>
          </a:xfrm>
          <a:prstGeom prst="rect">
            <a:avLst/>
          </a:prstGeom>
          <a:solidFill>
            <a:srgbClr val="6B3D9E"/>
          </a:solidFill>
          <a:ln w="12700">
            <a:solidFill>
              <a:srgbClr val="6B3D9E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6" name="Text 14"/>
          <p:cNvSpPr/>
          <p:nvPr/>
        </p:nvSpPr>
        <p:spPr>
          <a:xfrm>
            <a:off x="3246120" y="1115568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200" dirty="0">
                <a:solidFill>
                  <a:srgbClr val="3ABC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02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3246120" y="1426464"/>
            <a:ext cx="245973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E1E2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Materiales y Métodos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5943600" y="987552"/>
            <a:ext cx="2715768" cy="1572768"/>
          </a:xfrm>
          <a:prstGeom prst="rect">
            <a:avLst/>
          </a:prstGeom>
          <a:solidFill>
            <a:srgbClr val="FFFFFF"/>
          </a:solidFill>
          <a:ln w="12700">
            <a:solidFill>
              <a:srgbClr val="F0E8FB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s-ES_tradnl"/>
          </a:p>
        </p:txBody>
      </p:sp>
      <p:sp>
        <p:nvSpPr>
          <p:cNvPr id="19" name="Shape 17"/>
          <p:cNvSpPr/>
          <p:nvPr/>
        </p:nvSpPr>
        <p:spPr>
          <a:xfrm>
            <a:off x="5943600" y="987552"/>
            <a:ext cx="50292" cy="1572768"/>
          </a:xfrm>
          <a:prstGeom prst="rect">
            <a:avLst/>
          </a:prstGeom>
          <a:solidFill>
            <a:srgbClr val="3ABCC8"/>
          </a:solidFill>
          <a:ln w="12700">
            <a:solidFill>
              <a:srgbClr val="3ABCC8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0" name="Text 18"/>
          <p:cNvSpPr/>
          <p:nvPr/>
        </p:nvSpPr>
        <p:spPr>
          <a:xfrm>
            <a:off x="6071616" y="1115568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200" dirty="0">
                <a:solidFill>
                  <a:srgbClr val="3ABC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03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6071616" y="1426464"/>
            <a:ext cx="245973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E1E2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Resultados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292608" y="2724912"/>
            <a:ext cx="2715768" cy="1572768"/>
          </a:xfrm>
          <a:prstGeom prst="rect">
            <a:avLst/>
          </a:prstGeom>
          <a:solidFill>
            <a:srgbClr val="FFFFFF"/>
          </a:solidFill>
          <a:ln w="12700">
            <a:solidFill>
              <a:srgbClr val="F0E8FB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s-ES_tradnl"/>
          </a:p>
        </p:txBody>
      </p:sp>
      <p:sp>
        <p:nvSpPr>
          <p:cNvPr id="23" name="Shape 21"/>
          <p:cNvSpPr/>
          <p:nvPr/>
        </p:nvSpPr>
        <p:spPr>
          <a:xfrm>
            <a:off x="292608" y="2724912"/>
            <a:ext cx="50292" cy="1572768"/>
          </a:xfrm>
          <a:prstGeom prst="rect">
            <a:avLst/>
          </a:prstGeom>
          <a:solidFill>
            <a:srgbClr val="3ABCC8"/>
          </a:solidFill>
          <a:ln w="12700">
            <a:solidFill>
              <a:srgbClr val="3ABCC8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4" name="Text 22"/>
          <p:cNvSpPr/>
          <p:nvPr/>
        </p:nvSpPr>
        <p:spPr>
          <a:xfrm>
            <a:off x="420624" y="2852928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200" dirty="0">
                <a:solidFill>
                  <a:srgbClr val="3ABC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04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420624" y="3163824"/>
            <a:ext cx="245973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E1E2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Discusión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3118104" y="2724912"/>
            <a:ext cx="2715768" cy="1572768"/>
          </a:xfrm>
          <a:prstGeom prst="rect">
            <a:avLst/>
          </a:prstGeom>
          <a:solidFill>
            <a:srgbClr val="FFFFFF"/>
          </a:solidFill>
          <a:ln w="12700">
            <a:solidFill>
              <a:srgbClr val="F0E8FB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s-ES_tradnl"/>
          </a:p>
        </p:txBody>
      </p:sp>
      <p:sp>
        <p:nvSpPr>
          <p:cNvPr id="27" name="Shape 25"/>
          <p:cNvSpPr/>
          <p:nvPr/>
        </p:nvSpPr>
        <p:spPr>
          <a:xfrm>
            <a:off x="3118104" y="2724912"/>
            <a:ext cx="50292" cy="1572768"/>
          </a:xfrm>
          <a:prstGeom prst="rect">
            <a:avLst/>
          </a:prstGeom>
          <a:solidFill>
            <a:srgbClr val="4B2575"/>
          </a:solidFill>
          <a:ln w="12700">
            <a:solidFill>
              <a:srgbClr val="4B2575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8" name="Text 26"/>
          <p:cNvSpPr/>
          <p:nvPr/>
        </p:nvSpPr>
        <p:spPr>
          <a:xfrm>
            <a:off x="3246120" y="2852928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200" dirty="0">
                <a:solidFill>
                  <a:srgbClr val="3ABC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05</a:t>
            </a:r>
            <a:endParaRPr lang="en-US" sz="950" dirty="0"/>
          </a:p>
        </p:txBody>
      </p:sp>
      <p:sp>
        <p:nvSpPr>
          <p:cNvPr id="29" name="Text 27"/>
          <p:cNvSpPr/>
          <p:nvPr/>
        </p:nvSpPr>
        <p:spPr>
          <a:xfrm>
            <a:off x="3246120" y="3163824"/>
            <a:ext cx="245973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E1E2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Conclusiones</a:t>
            </a:r>
            <a:endParaRPr lang="en-US" sz="1500" dirty="0"/>
          </a:p>
        </p:txBody>
      </p:sp>
      <p:sp>
        <p:nvSpPr>
          <p:cNvPr id="30" name="Shape 28"/>
          <p:cNvSpPr/>
          <p:nvPr/>
        </p:nvSpPr>
        <p:spPr>
          <a:xfrm>
            <a:off x="5943600" y="2724912"/>
            <a:ext cx="2715768" cy="1572768"/>
          </a:xfrm>
          <a:prstGeom prst="rect">
            <a:avLst/>
          </a:prstGeom>
          <a:solidFill>
            <a:srgbClr val="FFFFFF"/>
          </a:solidFill>
          <a:ln w="12700">
            <a:solidFill>
              <a:srgbClr val="F0E8FB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s-ES_tradnl"/>
          </a:p>
        </p:txBody>
      </p:sp>
      <p:sp>
        <p:nvSpPr>
          <p:cNvPr id="31" name="Shape 29"/>
          <p:cNvSpPr/>
          <p:nvPr/>
        </p:nvSpPr>
        <p:spPr>
          <a:xfrm>
            <a:off x="5943600" y="2724912"/>
            <a:ext cx="50292" cy="1572768"/>
          </a:xfrm>
          <a:prstGeom prst="rect">
            <a:avLst/>
          </a:prstGeom>
          <a:solidFill>
            <a:srgbClr val="4A4A6A"/>
          </a:solidFill>
          <a:ln w="12700">
            <a:solidFill>
              <a:srgbClr val="4A4A6A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32" name="Text 30"/>
          <p:cNvSpPr/>
          <p:nvPr/>
        </p:nvSpPr>
        <p:spPr>
          <a:xfrm>
            <a:off x="6071616" y="2852928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200" dirty="0">
                <a:solidFill>
                  <a:srgbClr val="3ABC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06</a:t>
            </a:r>
            <a:endParaRPr lang="en-US" sz="950" dirty="0"/>
          </a:p>
        </p:txBody>
      </p:sp>
      <p:sp>
        <p:nvSpPr>
          <p:cNvPr id="33" name="Text 31"/>
          <p:cNvSpPr/>
          <p:nvPr/>
        </p:nvSpPr>
        <p:spPr>
          <a:xfrm>
            <a:off x="6071616" y="3163824"/>
            <a:ext cx="245973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E1E2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Referencias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2834640"/>
          </a:xfrm>
          <a:prstGeom prst="rect">
            <a:avLst/>
          </a:prstGeom>
          <a:solidFill>
            <a:srgbClr val="6B3D9E"/>
          </a:solidFill>
          <a:ln w="12700">
            <a:solidFill>
              <a:srgbClr val="6B3D9E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3" name="Shape 1"/>
          <p:cNvSpPr/>
          <p:nvPr/>
        </p:nvSpPr>
        <p:spPr>
          <a:xfrm>
            <a:off x="0" y="2834640"/>
            <a:ext cx="164592" cy="2308860"/>
          </a:xfrm>
          <a:prstGeom prst="rect">
            <a:avLst/>
          </a:prstGeom>
          <a:solidFill>
            <a:srgbClr val="3ABCC8"/>
          </a:solidFill>
          <a:ln w="12700">
            <a:solidFill>
              <a:srgbClr val="3ABCC8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4" name="Shape 2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2898A4"/>
          </a:solidFill>
          <a:ln w="12700">
            <a:solidFill>
              <a:srgbClr val="2898A4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5" name="Text 3"/>
          <p:cNvSpPr/>
          <p:nvPr/>
        </p:nvSpPr>
        <p:spPr>
          <a:xfrm>
            <a:off x="182880" y="4873752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CITIC 2026  ·  VIII Congreso Internacional de Tecnologías de la Información y Computación  ·  ESPAM MFL</a:t>
            </a:r>
            <a:endParaRPr lang="en-US" sz="650" dirty="0"/>
          </a:p>
        </p:txBody>
      </p:sp>
      <p:sp>
        <p:nvSpPr>
          <p:cNvPr id="6" name="Text 4"/>
          <p:cNvSpPr/>
          <p:nvPr/>
        </p:nvSpPr>
        <p:spPr>
          <a:xfrm>
            <a:off x="7863840" y="4873752"/>
            <a:ext cx="1097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 / 9</a:t>
            </a:r>
            <a:endParaRPr lang="en-US" sz="650" dirty="0"/>
          </a:p>
        </p:txBody>
      </p:sp>
      <p:sp>
        <p:nvSpPr>
          <p:cNvPr id="7" name="Text 5"/>
          <p:cNvSpPr/>
          <p:nvPr/>
        </p:nvSpPr>
        <p:spPr>
          <a:xfrm>
            <a:off x="274320" y="128016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750" b="1" kern="0" spc="300" dirty="0">
                <a:solidFill>
                  <a:srgbClr val="3ABC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01 · [</a:t>
            </a:r>
            <a:r>
              <a:rPr lang="en-US" sz="750" b="1" kern="0" spc="300" dirty="0" err="1">
                <a:solidFill>
                  <a:srgbClr val="3ABC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Título</a:t>
            </a:r>
            <a:r>
              <a:rPr lang="en-US" sz="750" b="1" kern="0" spc="300" dirty="0">
                <a:solidFill>
                  <a:srgbClr val="3ABC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750" b="1" kern="0" spc="300" dirty="0" err="1">
                <a:solidFill>
                  <a:srgbClr val="3ABC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completo</a:t>
            </a:r>
            <a:r>
              <a:rPr lang="en-US" sz="750" b="1" kern="0" spc="300" dirty="0">
                <a:solidFill>
                  <a:srgbClr val="3ABC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del paper]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274320" y="365760"/>
            <a:ext cx="8503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6B3D9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Introducción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274320" y="859536"/>
            <a:ext cx="8595360" cy="16459"/>
          </a:xfrm>
          <a:prstGeom prst="rect">
            <a:avLst/>
          </a:prstGeom>
          <a:solidFill>
            <a:srgbClr val="F0E8FB"/>
          </a:solidFill>
          <a:ln w="12700">
            <a:solidFill>
              <a:srgbClr val="F0E8FB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0" name="Shape 8"/>
          <p:cNvSpPr/>
          <p:nvPr/>
        </p:nvSpPr>
        <p:spPr>
          <a:xfrm>
            <a:off x="274320" y="987552"/>
            <a:ext cx="5394960" cy="3584448"/>
          </a:xfrm>
          <a:prstGeom prst="rect">
            <a:avLst/>
          </a:prstGeom>
          <a:solidFill>
            <a:srgbClr val="F0E8FB">
              <a:alpha val="65000"/>
            </a:srgbClr>
          </a:solidFill>
          <a:ln w="12700">
            <a:solidFill>
              <a:srgbClr val="F0E8FB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1" name="Text 9"/>
          <p:cNvSpPr/>
          <p:nvPr/>
        </p:nvSpPr>
        <p:spPr>
          <a:xfrm>
            <a:off x="411480" y="1042416"/>
            <a:ext cx="5166360" cy="3493008"/>
          </a:xfrm>
          <a:prstGeom prst="rect">
            <a:avLst/>
          </a:prstGeom>
          <a:noFill/>
          <a:ln/>
        </p:spPr>
        <p:txBody>
          <a:bodyPr wrap="square" lIns="101600" tIns="127000" rIns="127000" bIns="10160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050" b="1" dirty="0">
                <a:solidFill>
                  <a:srgbClr val="6B3D9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Contexto y antecedentes
</a:t>
            </a:r>
            <a:r>
              <a:rPr lang="en-US" sz="1050" dirty="0">
                <a:solidFill>
                  <a:srgbClr val="1E1E2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Descripción del contexto y relevancia del problema investigado.
</a:t>
            </a:r>
            <a:r>
              <a:rPr lang="en-US" sz="1050" b="1" dirty="0">
                <a:solidFill>
                  <a:srgbClr val="6B3D9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Problema de investigación
</a:t>
            </a:r>
            <a:r>
              <a:rPr lang="en-US" sz="1050" dirty="0">
                <a:solidFill>
                  <a:srgbClr val="1E1E2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Enunciado claro del problema que motiva este trabajo.
</a:t>
            </a:r>
            <a:r>
              <a:rPr lang="en-US" sz="1050" b="1" dirty="0">
                <a:solidFill>
                  <a:srgbClr val="6B3D9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Objetivo(s)
</a:t>
            </a:r>
            <a:r>
              <a:rPr lang="en-US" sz="1050" dirty="0">
                <a:solidFill>
                  <a:srgbClr val="1E1E2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Objetivo general y específicos del estudio.
</a:t>
            </a:r>
            <a:r>
              <a:rPr lang="en-US" sz="1050" b="1" dirty="0">
                <a:solidFill>
                  <a:srgbClr val="6B3D9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Hipótesis / Pregunta central
</a:t>
            </a:r>
            <a:r>
              <a:rPr lang="en-US" sz="1050" dirty="0">
                <a:solidFill>
                  <a:srgbClr val="1E1E2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Supuesto o interrogante que guía la investigación.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5852160" y="987552"/>
            <a:ext cx="3017520" cy="1691640"/>
          </a:xfrm>
          <a:prstGeom prst="rect">
            <a:avLst/>
          </a:prstGeom>
          <a:solidFill>
            <a:srgbClr val="6B3D9E"/>
          </a:solidFill>
          <a:ln w="12700">
            <a:solidFill>
              <a:srgbClr val="6B3D9E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3" name="Text 11"/>
          <p:cNvSpPr/>
          <p:nvPr/>
        </p:nvSpPr>
        <p:spPr>
          <a:xfrm>
            <a:off x="5961888" y="1078992"/>
            <a:ext cx="2834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100" dirty="0">
                <a:solidFill>
                  <a:srgbClr val="7AD6D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Relevancia del tema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5961888" y="1389888"/>
            <a:ext cx="283464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Breve justificación del impacto esperado o del aporte al área de conocimiento.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852160" y="2834640"/>
            <a:ext cx="3017520" cy="1737360"/>
          </a:xfrm>
          <a:prstGeom prst="rect">
            <a:avLst/>
          </a:prstGeom>
          <a:solidFill>
            <a:srgbClr val="E4F7F9"/>
          </a:solidFill>
          <a:ln w="12700">
            <a:solidFill>
              <a:srgbClr val="7AD6DF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6" name="Text 14"/>
          <p:cNvSpPr/>
          <p:nvPr/>
        </p:nvSpPr>
        <p:spPr>
          <a:xfrm>
            <a:off x="5961888" y="2926080"/>
            <a:ext cx="2834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100" dirty="0">
                <a:solidFill>
                  <a:srgbClr val="2898A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Estado del arte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5961888" y="3236976"/>
            <a:ext cx="2834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E1E2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Referencia a los trabajos clave que sustentan o contextualizan esta investigación.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7818120" y="4297680"/>
            <a:ext cx="45720" cy="45720"/>
          </a:xfrm>
          <a:prstGeom prst="ellipse">
            <a:avLst/>
          </a:prstGeom>
          <a:solidFill>
            <a:srgbClr val="6B3D9E">
              <a:alpha val="28000"/>
            </a:srgbClr>
          </a:solidFill>
          <a:ln w="12700">
            <a:solidFill>
              <a:srgbClr val="6B3D9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9" name="Shape 17"/>
          <p:cNvSpPr/>
          <p:nvPr/>
        </p:nvSpPr>
        <p:spPr>
          <a:xfrm>
            <a:off x="7923276" y="4297680"/>
            <a:ext cx="45720" cy="45720"/>
          </a:xfrm>
          <a:prstGeom prst="ellipse">
            <a:avLst/>
          </a:prstGeom>
          <a:solidFill>
            <a:srgbClr val="6B3D9E">
              <a:alpha val="28000"/>
            </a:srgbClr>
          </a:solidFill>
          <a:ln w="12700">
            <a:solidFill>
              <a:srgbClr val="6B3D9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0" name="Shape 18"/>
          <p:cNvSpPr/>
          <p:nvPr/>
        </p:nvSpPr>
        <p:spPr>
          <a:xfrm>
            <a:off x="8028432" y="4297680"/>
            <a:ext cx="45720" cy="45720"/>
          </a:xfrm>
          <a:prstGeom prst="ellipse">
            <a:avLst/>
          </a:prstGeom>
          <a:solidFill>
            <a:srgbClr val="6B3D9E">
              <a:alpha val="28000"/>
            </a:srgbClr>
          </a:solidFill>
          <a:ln w="12700">
            <a:solidFill>
              <a:srgbClr val="6B3D9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1" name="Shape 19"/>
          <p:cNvSpPr/>
          <p:nvPr/>
        </p:nvSpPr>
        <p:spPr>
          <a:xfrm>
            <a:off x="8133588" y="4297680"/>
            <a:ext cx="45720" cy="45720"/>
          </a:xfrm>
          <a:prstGeom prst="ellipse">
            <a:avLst/>
          </a:prstGeom>
          <a:solidFill>
            <a:srgbClr val="6B3D9E">
              <a:alpha val="28000"/>
            </a:srgbClr>
          </a:solidFill>
          <a:ln w="12700">
            <a:solidFill>
              <a:srgbClr val="6B3D9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2" name="Shape 20"/>
          <p:cNvSpPr/>
          <p:nvPr/>
        </p:nvSpPr>
        <p:spPr>
          <a:xfrm>
            <a:off x="8238744" y="4297680"/>
            <a:ext cx="45720" cy="45720"/>
          </a:xfrm>
          <a:prstGeom prst="ellipse">
            <a:avLst/>
          </a:prstGeom>
          <a:solidFill>
            <a:srgbClr val="6B3D9E">
              <a:alpha val="28000"/>
            </a:srgbClr>
          </a:solidFill>
          <a:ln w="12700">
            <a:solidFill>
              <a:srgbClr val="6B3D9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3" name="Shape 21"/>
          <p:cNvSpPr/>
          <p:nvPr/>
        </p:nvSpPr>
        <p:spPr>
          <a:xfrm>
            <a:off x="7818120" y="4402836"/>
            <a:ext cx="45720" cy="45720"/>
          </a:xfrm>
          <a:prstGeom prst="ellipse">
            <a:avLst/>
          </a:prstGeom>
          <a:solidFill>
            <a:srgbClr val="6B3D9E">
              <a:alpha val="28000"/>
            </a:srgbClr>
          </a:solidFill>
          <a:ln w="12700">
            <a:solidFill>
              <a:srgbClr val="6B3D9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4" name="Shape 22"/>
          <p:cNvSpPr/>
          <p:nvPr/>
        </p:nvSpPr>
        <p:spPr>
          <a:xfrm>
            <a:off x="7923276" y="4402836"/>
            <a:ext cx="45720" cy="45720"/>
          </a:xfrm>
          <a:prstGeom prst="ellipse">
            <a:avLst/>
          </a:prstGeom>
          <a:solidFill>
            <a:srgbClr val="6B3D9E">
              <a:alpha val="28000"/>
            </a:srgbClr>
          </a:solidFill>
          <a:ln w="12700">
            <a:solidFill>
              <a:srgbClr val="6B3D9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5" name="Shape 23"/>
          <p:cNvSpPr/>
          <p:nvPr/>
        </p:nvSpPr>
        <p:spPr>
          <a:xfrm>
            <a:off x="8028432" y="4402836"/>
            <a:ext cx="45720" cy="45720"/>
          </a:xfrm>
          <a:prstGeom prst="ellipse">
            <a:avLst/>
          </a:prstGeom>
          <a:solidFill>
            <a:srgbClr val="6B3D9E">
              <a:alpha val="28000"/>
            </a:srgbClr>
          </a:solidFill>
          <a:ln w="12700">
            <a:solidFill>
              <a:srgbClr val="6B3D9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6" name="Shape 24"/>
          <p:cNvSpPr/>
          <p:nvPr/>
        </p:nvSpPr>
        <p:spPr>
          <a:xfrm>
            <a:off x="8133588" y="4402836"/>
            <a:ext cx="45720" cy="45720"/>
          </a:xfrm>
          <a:prstGeom prst="ellipse">
            <a:avLst/>
          </a:prstGeom>
          <a:solidFill>
            <a:srgbClr val="6B3D9E">
              <a:alpha val="28000"/>
            </a:srgbClr>
          </a:solidFill>
          <a:ln w="12700">
            <a:solidFill>
              <a:srgbClr val="6B3D9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7" name="Shape 25"/>
          <p:cNvSpPr/>
          <p:nvPr/>
        </p:nvSpPr>
        <p:spPr>
          <a:xfrm>
            <a:off x="8238744" y="4402836"/>
            <a:ext cx="45720" cy="45720"/>
          </a:xfrm>
          <a:prstGeom prst="ellipse">
            <a:avLst/>
          </a:prstGeom>
          <a:solidFill>
            <a:srgbClr val="6B3D9E">
              <a:alpha val="28000"/>
            </a:srgbClr>
          </a:solidFill>
          <a:ln w="12700">
            <a:solidFill>
              <a:srgbClr val="6B3D9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8" name="Shape 26"/>
          <p:cNvSpPr/>
          <p:nvPr/>
        </p:nvSpPr>
        <p:spPr>
          <a:xfrm>
            <a:off x="7818120" y="4507992"/>
            <a:ext cx="45720" cy="45720"/>
          </a:xfrm>
          <a:prstGeom prst="ellipse">
            <a:avLst/>
          </a:prstGeom>
          <a:solidFill>
            <a:srgbClr val="6B3D9E">
              <a:alpha val="28000"/>
            </a:srgbClr>
          </a:solidFill>
          <a:ln w="12700">
            <a:solidFill>
              <a:srgbClr val="6B3D9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9" name="Shape 27"/>
          <p:cNvSpPr/>
          <p:nvPr/>
        </p:nvSpPr>
        <p:spPr>
          <a:xfrm>
            <a:off x="7923276" y="4507992"/>
            <a:ext cx="45720" cy="45720"/>
          </a:xfrm>
          <a:prstGeom prst="ellipse">
            <a:avLst/>
          </a:prstGeom>
          <a:solidFill>
            <a:srgbClr val="6B3D9E">
              <a:alpha val="28000"/>
            </a:srgbClr>
          </a:solidFill>
          <a:ln w="12700">
            <a:solidFill>
              <a:srgbClr val="6B3D9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30" name="Shape 28"/>
          <p:cNvSpPr/>
          <p:nvPr/>
        </p:nvSpPr>
        <p:spPr>
          <a:xfrm>
            <a:off x="8028432" y="4507992"/>
            <a:ext cx="45720" cy="45720"/>
          </a:xfrm>
          <a:prstGeom prst="ellipse">
            <a:avLst/>
          </a:prstGeom>
          <a:solidFill>
            <a:srgbClr val="6B3D9E">
              <a:alpha val="28000"/>
            </a:srgbClr>
          </a:solidFill>
          <a:ln w="12700">
            <a:solidFill>
              <a:srgbClr val="6B3D9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31" name="Shape 29"/>
          <p:cNvSpPr/>
          <p:nvPr/>
        </p:nvSpPr>
        <p:spPr>
          <a:xfrm>
            <a:off x="8133588" y="4507992"/>
            <a:ext cx="45720" cy="45720"/>
          </a:xfrm>
          <a:prstGeom prst="ellipse">
            <a:avLst/>
          </a:prstGeom>
          <a:solidFill>
            <a:srgbClr val="6B3D9E">
              <a:alpha val="28000"/>
            </a:srgbClr>
          </a:solidFill>
          <a:ln w="12700">
            <a:solidFill>
              <a:srgbClr val="6B3D9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32" name="Shape 30"/>
          <p:cNvSpPr/>
          <p:nvPr/>
        </p:nvSpPr>
        <p:spPr>
          <a:xfrm>
            <a:off x="8238744" y="4507992"/>
            <a:ext cx="45720" cy="45720"/>
          </a:xfrm>
          <a:prstGeom prst="ellipse">
            <a:avLst/>
          </a:prstGeom>
          <a:solidFill>
            <a:srgbClr val="6B3D9E">
              <a:alpha val="28000"/>
            </a:srgbClr>
          </a:solidFill>
          <a:ln w="12700">
            <a:solidFill>
              <a:srgbClr val="6B3D9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2834640"/>
          </a:xfrm>
          <a:prstGeom prst="rect">
            <a:avLst/>
          </a:prstGeom>
          <a:solidFill>
            <a:srgbClr val="6B3D9E"/>
          </a:solidFill>
          <a:ln w="12700">
            <a:solidFill>
              <a:srgbClr val="6B3D9E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3" name="Shape 1"/>
          <p:cNvSpPr/>
          <p:nvPr/>
        </p:nvSpPr>
        <p:spPr>
          <a:xfrm>
            <a:off x="0" y="2834640"/>
            <a:ext cx="164592" cy="2308860"/>
          </a:xfrm>
          <a:prstGeom prst="rect">
            <a:avLst/>
          </a:prstGeom>
          <a:solidFill>
            <a:srgbClr val="3ABCC8"/>
          </a:solidFill>
          <a:ln w="12700">
            <a:solidFill>
              <a:srgbClr val="3ABCC8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4" name="Shape 2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2898A4"/>
          </a:solidFill>
          <a:ln w="12700">
            <a:solidFill>
              <a:srgbClr val="2898A4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5" name="Text 3"/>
          <p:cNvSpPr/>
          <p:nvPr/>
        </p:nvSpPr>
        <p:spPr>
          <a:xfrm>
            <a:off x="182880" y="4873752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CITIC 2026  ·  VIII Congreso Internacional de Tecnologías de la Información y Computación  ·  ESPAM MFL</a:t>
            </a:r>
            <a:endParaRPr lang="en-US" sz="650" dirty="0"/>
          </a:p>
        </p:txBody>
      </p:sp>
      <p:sp>
        <p:nvSpPr>
          <p:cNvPr id="6" name="Text 4"/>
          <p:cNvSpPr/>
          <p:nvPr/>
        </p:nvSpPr>
        <p:spPr>
          <a:xfrm>
            <a:off x="7863840" y="4873752"/>
            <a:ext cx="1097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 / 9</a:t>
            </a:r>
            <a:endParaRPr lang="en-US" sz="650" dirty="0"/>
          </a:p>
        </p:txBody>
      </p:sp>
      <p:sp>
        <p:nvSpPr>
          <p:cNvPr id="7" name="Text 5"/>
          <p:cNvSpPr/>
          <p:nvPr/>
        </p:nvSpPr>
        <p:spPr>
          <a:xfrm>
            <a:off x="274320" y="128016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750" b="1" kern="0" spc="300" dirty="0">
                <a:solidFill>
                  <a:srgbClr val="3ABC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02 · [</a:t>
            </a:r>
            <a:r>
              <a:rPr lang="en-US" sz="750" b="1" kern="0" spc="300" dirty="0" err="1">
                <a:solidFill>
                  <a:srgbClr val="3ABC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Título</a:t>
            </a:r>
            <a:r>
              <a:rPr lang="en-US" sz="750" b="1" kern="0" spc="300" dirty="0">
                <a:solidFill>
                  <a:srgbClr val="3ABC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750" b="1" kern="0" spc="300" dirty="0" err="1">
                <a:solidFill>
                  <a:srgbClr val="3ABC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completo</a:t>
            </a:r>
            <a:r>
              <a:rPr lang="en-US" sz="750" b="1" kern="0" spc="300" dirty="0">
                <a:solidFill>
                  <a:srgbClr val="3ABC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del paper]</a:t>
            </a:r>
          </a:p>
        </p:txBody>
      </p:sp>
      <p:sp>
        <p:nvSpPr>
          <p:cNvPr id="8" name="Text 6"/>
          <p:cNvSpPr/>
          <p:nvPr/>
        </p:nvSpPr>
        <p:spPr>
          <a:xfrm>
            <a:off x="274320" y="365760"/>
            <a:ext cx="8503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6B3D9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Materiales y Métodos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274320" y="859536"/>
            <a:ext cx="8595360" cy="16459"/>
          </a:xfrm>
          <a:prstGeom prst="rect">
            <a:avLst/>
          </a:prstGeom>
          <a:solidFill>
            <a:srgbClr val="F0E8FB"/>
          </a:solidFill>
          <a:ln w="12700">
            <a:solidFill>
              <a:srgbClr val="F0E8FB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0" name="Shape 8"/>
          <p:cNvSpPr/>
          <p:nvPr/>
        </p:nvSpPr>
        <p:spPr>
          <a:xfrm>
            <a:off x="274320" y="987552"/>
            <a:ext cx="4187952" cy="1783080"/>
          </a:xfrm>
          <a:prstGeom prst="rect">
            <a:avLst/>
          </a:prstGeom>
          <a:solidFill>
            <a:srgbClr val="F8FAFB"/>
          </a:solidFill>
          <a:ln w="12700">
            <a:solidFill>
              <a:srgbClr val="F0E8FB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1" name="Shape 9"/>
          <p:cNvSpPr/>
          <p:nvPr/>
        </p:nvSpPr>
        <p:spPr>
          <a:xfrm>
            <a:off x="274320" y="987552"/>
            <a:ext cx="4187952" cy="68580"/>
          </a:xfrm>
          <a:prstGeom prst="rect">
            <a:avLst/>
          </a:prstGeom>
          <a:solidFill>
            <a:srgbClr val="6B3D9E"/>
          </a:solidFill>
          <a:ln w="12700">
            <a:solidFill>
              <a:srgbClr val="6B3D9E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2" name="Text 10"/>
          <p:cNvSpPr/>
          <p:nvPr/>
        </p:nvSpPr>
        <p:spPr>
          <a:xfrm>
            <a:off x="402336" y="1078992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6B3D9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Diseño de investigación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02336" y="1481328"/>
            <a:ext cx="393192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4A4A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Tipo y enfoque (cuantitativo, cualitativo, mixto). Nivel: exploratorio, descriptivo, correlacional o explicativo.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663440" y="987552"/>
            <a:ext cx="4187952" cy="1783080"/>
          </a:xfrm>
          <a:prstGeom prst="rect">
            <a:avLst/>
          </a:prstGeom>
          <a:solidFill>
            <a:srgbClr val="F8FAFB"/>
          </a:solidFill>
          <a:ln w="12700">
            <a:solidFill>
              <a:srgbClr val="F0E8FB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5" name="Shape 13"/>
          <p:cNvSpPr/>
          <p:nvPr/>
        </p:nvSpPr>
        <p:spPr>
          <a:xfrm>
            <a:off x="4663440" y="987552"/>
            <a:ext cx="4187952" cy="68580"/>
          </a:xfrm>
          <a:prstGeom prst="rect">
            <a:avLst/>
          </a:prstGeom>
          <a:solidFill>
            <a:srgbClr val="3ABCC8"/>
          </a:solidFill>
          <a:ln w="12700">
            <a:solidFill>
              <a:srgbClr val="3ABCC8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6" name="Text 14"/>
          <p:cNvSpPr/>
          <p:nvPr/>
        </p:nvSpPr>
        <p:spPr>
          <a:xfrm>
            <a:off x="4791456" y="1078992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3ABC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Población y muestra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791456" y="1481328"/>
            <a:ext cx="393192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4A4A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Universo, criterios de inclusión/exclusión y tamaño muestral. Técnica de muestreo empleada.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274320" y="2926080"/>
            <a:ext cx="4187952" cy="1783080"/>
          </a:xfrm>
          <a:prstGeom prst="rect">
            <a:avLst/>
          </a:prstGeom>
          <a:solidFill>
            <a:srgbClr val="F8FAFB"/>
          </a:solidFill>
          <a:ln w="12700">
            <a:solidFill>
              <a:srgbClr val="F0E8FB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9" name="Shape 17"/>
          <p:cNvSpPr/>
          <p:nvPr/>
        </p:nvSpPr>
        <p:spPr>
          <a:xfrm>
            <a:off x="274320" y="2926080"/>
            <a:ext cx="4187952" cy="68580"/>
          </a:xfrm>
          <a:prstGeom prst="rect">
            <a:avLst/>
          </a:prstGeom>
          <a:solidFill>
            <a:srgbClr val="3ABCC8"/>
          </a:solidFill>
          <a:ln w="12700">
            <a:solidFill>
              <a:srgbClr val="3ABCC8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0" name="Text 18"/>
          <p:cNvSpPr/>
          <p:nvPr/>
        </p:nvSpPr>
        <p:spPr>
          <a:xfrm>
            <a:off x="402336" y="3017520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3ABC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Técnicas e instrumentos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02336" y="3419856"/>
            <a:ext cx="393192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4A4A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Herramientas de recolección: encuestas, entrevistas, sensores, datasets. Validez y confiabilidad.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4663440" y="2926080"/>
            <a:ext cx="4187952" cy="1783080"/>
          </a:xfrm>
          <a:prstGeom prst="rect">
            <a:avLst/>
          </a:prstGeom>
          <a:solidFill>
            <a:srgbClr val="F8FAFB"/>
          </a:solidFill>
          <a:ln w="12700">
            <a:solidFill>
              <a:srgbClr val="F0E8FB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3" name="Shape 21"/>
          <p:cNvSpPr/>
          <p:nvPr/>
        </p:nvSpPr>
        <p:spPr>
          <a:xfrm>
            <a:off x="4663440" y="2926080"/>
            <a:ext cx="4187952" cy="68580"/>
          </a:xfrm>
          <a:prstGeom prst="rect">
            <a:avLst/>
          </a:prstGeom>
          <a:solidFill>
            <a:srgbClr val="6B3D9E"/>
          </a:solidFill>
          <a:ln w="12700">
            <a:solidFill>
              <a:srgbClr val="6B3D9E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4" name="Text 22"/>
          <p:cNvSpPr/>
          <p:nvPr/>
        </p:nvSpPr>
        <p:spPr>
          <a:xfrm>
            <a:off x="4791456" y="3017520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6B3D9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Procedimiento analítico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4791456" y="3419856"/>
            <a:ext cx="393192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4A4A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Flujo de procesamiento, software, librerías o frameworks utilizados. Métricas de evaluación definidas.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2834640"/>
          </a:xfrm>
          <a:prstGeom prst="rect">
            <a:avLst/>
          </a:prstGeom>
          <a:solidFill>
            <a:srgbClr val="6B3D9E"/>
          </a:solidFill>
          <a:ln w="12700">
            <a:solidFill>
              <a:srgbClr val="6B3D9E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3" name="Shape 1"/>
          <p:cNvSpPr/>
          <p:nvPr/>
        </p:nvSpPr>
        <p:spPr>
          <a:xfrm>
            <a:off x="0" y="2834640"/>
            <a:ext cx="164592" cy="2308860"/>
          </a:xfrm>
          <a:prstGeom prst="rect">
            <a:avLst/>
          </a:prstGeom>
          <a:solidFill>
            <a:srgbClr val="3ABCC8"/>
          </a:solidFill>
          <a:ln w="12700">
            <a:solidFill>
              <a:srgbClr val="3ABCC8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4" name="Shape 2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2898A4"/>
          </a:solidFill>
          <a:ln w="12700">
            <a:solidFill>
              <a:srgbClr val="2898A4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5" name="Text 3"/>
          <p:cNvSpPr/>
          <p:nvPr/>
        </p:nvSpPr>
        <p:spPr>
          <a:xfrm>
            <a:off x="182880" y="4873752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CITIC 2026  ·  VIII Congreso Internacional de Tecnologías de la Información y Computación  ·  ESPAM MFL</a:t>
            </a:r>
            <a:endParaRPr lang="en-US" sz="650" dirty="0"/>
          </a:p>
        </p:txBody>
      </p:sp>
      <p:sp>
        <p:nvSpPr>
          <p:cNvPr id="6" name="Text 4"/>
          <p:cNvSpPr/>
          <p:nvPr/>
        </p:nvSpPr>
        <p:spPr>
          <a:xfrm>
            <a:off x="7863840" y="4873752"/>
            <a:ext cx="1097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 / 9</a:t>
            </a:r>
            <a:endParaRPr lang="en-US" sz="650" dirty="0"/>
          </a:p>
        </p:txBody>
      </p:sp>
      <p:sp>
        <p:nvSpPr>
          <p:cNvPr id="7" name="Text 5"/>
          <p:cNvSpPr/>
          <p:nvPr/>
        </p:nvSpPr>
        <p:spPr>
          <a:xfrm>
            <a:off x="274320" y="128016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750" b="1" kern="0" spc="300" dirty="0">
                <a:solidFill>
                  <a:srgbClr val="3ABC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03 · [</a:t>
            </a:r>
            <a:r>
              <a:rPr lang="en-US" sz="750" b="1" kern="0" spc="300" dirty="0" err="1">
                <a:solidFill>
                  <a:srgbClr val="3ABC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Título</a:t>
            </a:r>
            <a:r>
              <a:rPr lang="en-US" sz="750" b="1" kern="0" spc="300" dirty="0">
                <a:solidFill>
                  <a:srgbClr val="3ABC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750" b="1" kern="0" spc="300" dirty="0" err="1">
                <a:solidFill>
                  <a:srgbClr val="3ABC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completo</a:t>
            </a:r>
            <a:r>
              <a:rPr lang="en-US" sz="750" b="1" kern="0" spc="300" dirty="0">
                <a:solidFill>
                  <a:srgbClr val="3ABC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del paper]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274320" y="365760"/>
            <a:ext cx="8503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6B3D9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Resultados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274320" y="859536"/>
            <a:ext cx="8595360" cy="16459"/>
          </a:xfrm>
          <a:prstGeom prst="rect">
            <a:avLst/>
          </a:prstGeom>
          <a:solidFill>
            <a:srgbClr val="F0E8FB"/>
          </a:solidFill>
          <a:ln w="12700">
            <a:solidFill>
              <a:srgbClr val="F0E8FB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0" name="Shape 8"/>
          <p:cNvSpPr/>
          <p:nvPr/>
        </p:nvSpPr>
        <p:spPr>
          <a:xfrm>
            <a:off x="274320" y="987552"/>
            <a:ext cx="5577840" cy="3639312"/>
          </a:xfrm>
          <a:prstGeom prst="rect">
            <a:avLst/>
          </a:prstGeom>
          <a:solidFill>
            <a:srgbClr val="F8FAFB"/>
          </a:solidFill>
          <a:ln w="12700">
            <a:solidFill>
              <a:srgbClr val="F0E8FB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1" name="Text 9"/>
          <p:cNvSpPr/>
          <p:nvPr/>
        </p:nvSpPr>
        <p:spPr>
          <a:xfrm>
            <a:off x="274320" y="987552"/>
            <a:ext cx="557784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8888A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 Gráfico · Tabla · Figura ]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74320" y="4334256"/>
            <a:ext cx="5577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i="1" dirty="0">
                <a:solidFill>
                  <a:srgbClr val="8888A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Figura N. Descripción del gráfico, tabla o figura presentada.</a:t>
            </a:r>
            <a:endParaRPr lang="en-US" sz="750" dirty="0"/>
          </a:p>
        </p:txBody>
      </p:sp>
      <p:sp>
        <p:nvSpPr>
          <p:cNvPr id="13" name="Shape 11"/>
          <p:cNvSpPr/>
          <p:nvPr/>
        </p:nvSpPr>
        <p:spPr>
          <a:xfrm>
            <a:off x="5989320" y="1005840"/>
            <a:ext cx="2880360" cy="1051560"/>
          </a:xfrm>
          <a:prstGeom prst="rect">
            <a:avLst/>
          </a:prstGeom>
          <a:solidFill>
            <a:srgbClr val="F0E8FB"/>
          </a:solidFill>
          <a:ln w="12700">
            <a:solidFill>
              <a:srgbClr val="9B6DD0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4" name="Text 12"/>
          <p:cNvSpPr/>
          <p:nvPr/>
        </p:nvSpPr>
        <p:spPr>
          <a:xfrm>
            <a:off x="6108192" y="1069848"/>
            <a:ext cx="2103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6B3D9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00.0%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6108192" y="1664208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4A4A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Métrica 1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6108192" y="1828800"/>
            <a:ext cx="2651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888A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Descripción del indicador principal</a:t>
            </a:r>
            <a:endParaRPr lang="en-US" sz="750" dirty="0"/>
          </a:p>
        </p:txBody>
      </p:sp>
      <p:sp>
        <p:nvSpPr>
          <p:cNvPr id="17" name="Shape 15"/>
          <p:cNvSpPr/>
          <p:nvPr/>
        </p:nvSpPr>
        <p:spPr>
          <a:xfrm>
            <a:off x="5989320" y="2212848"/>
            <a:ext cx="2880360" cy="1051560"/>
          </a:xfrm>
          <a:prstGeom prst="rect">
            <a:avLst/>
          </a:prstGeom>
          <a:solidFill>
            <a:srgbClr val="E4F7F9"/>
          </a:solidFill>
          <a:ln w="12700">
            <a:solidFill>
              <a:srgbClr val="7AD6DF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8" name="Text 16"/>
          <p:cNvSpPr/>
          <p:nvPr/>
        </p:nvSpPr>
        <p:spPr>
          <a:xfrm>
            <a:off x="6108192" y="2276856"/>
            <a:ext cx="2103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898A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0.000</a:t>
            </a:r>
            <a:endParaRPr lang="en-US" sz="3000" dirty="0"/>
          </a:p>
        </p:txBody>
      </p:sp>
      <p:sp>
        <p:nvSpPr>
          <p:cNvPr id="19" name="Text 17"/>
          <p:cNvSpPr/>
          <p:nvPr/>
        </p:nvSpPr>
        <p:spPr>
          <a:xfrm>
            <a:off x="6108192" y="2871216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4A4A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Métrica 2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6108192" y="3035808"/>
            <a:ext cx="2651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888A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p-valor / precisión / exactitud</a:t>
            </a:r>
            <a:endParaRPr lang="en-US" sz="750" dirty="0"/>
          </a:p>
        </p:txBody>
      </p:sp>
      <p:sp>
        <p:nvSpPr>
          <p:cNvPr id="21" name="Shape 19"/>
          <p:cNvSpPr/>
          <p:nvPr/>
        </p:nvSpPr>
        <p:spPr>
          <a:xfrm>
            <a:off x="5989320" y="3419856"/>
            <a:ext cx="2880360" cy="1051560"/>
          </a:xfrm>
          <a:prstGeom prst="rect">
            <a:avLst/>
          </a:prstGeom>
          <a:solidFill>
            <a:srgbClr val="F0E8FB"/>
          </a:solidFill>
          <a:ln w="12700">
            <a:solidFill>
              <a:srgbClr val="9B6DD0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2" name="Text 20"/>
          <p:cNvSpPr/>
          <p:nvPr/>
        </p:nvSpPr>
        <p:spPr>
          <a:xfrm>
            <a:off x="6108192" y="3483864"/>
            <a:ext cx="2103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6B3D9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00 pts</a:t>
            </a:r>
            <a:endParaRPr lang="en-US" sz="3000" dirty="0"/>
          </a:p>
        </p:txBody>
      </p:sp>
      <p:sp>
        <p:nvSpPr>
          <p:cNvPr id="23" name="Text 21"/>
          <p:cNvSpPr/>
          <p:nvPr/>
        </p:nvSpPr>
        <p:spPr>
          <a:xfrm>
            <a:off x="6108192" y="4078224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4A4A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Métrica 3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6108192" y="4242816"/>
            <a:ext cx="2651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888A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Descripción de métrica complementaria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2834640"/>
          </a:xfrm>
          <a:prstGeom prst="rect">
            <a:avLst/>
          </a:prstGeom>
          <a:solidFill>
            <a:srgbClr val="6B3D9E"/>
          </a:solidFill>
          <a:ln w="12700">
            <a:solidFill>
              <a:srgbClr val="6B3D9E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3" name="Shape 1"/>
          <p:cNvSpPr/>
          <p:nvPr/>
        </p:nvSpPr>
        <p:spPr>
          <a:xfrm>
            <a:off x="0" y="2834640"/>
            <a:ext cx="164592" cy="2308860"/>
          </a:xfrm>
          <a:prstGeom prst="rect">
            <a:avLst/>
          </a:prstGeom>
          <a:solidFill>
            <a:srgbClr val="3ABCC8"/>
          </a:solidFill>
          <a:ln w="12700">
            <a:solidFill>
              <a:srgbClr val="3ABCC8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4" name="Shape 2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2898A4"/>
          </a:solidFill>
          <a:ln w="12700">
            <a:solidFill>
              <a:srgbClr val="2898A4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5" name="Text 3"/>
          <p:cNvSpPr/>
          <p:nvPr/>
        </p:nvSpPr>
        <p:spPr>
          <a:xfrm>
            <a:off x="182880" y="4873752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CITIC 2026  ·  VIII Congreso Internacional de Tecnologías de la Información y Computación  ·  ESPAM MFL</a:t>
            </a:r>
            <a:endParaRPr lang="en-US" sz="650" dirty="0"/>
          </a:p>
        </p:txBody>
      </p:sp>
      <p:sp>
        <p:nvSpPr>
          <p:cNvPr id="6" name="Text 4"/>
          <p:cNvSpPr/>
          <p:nvPr/>
        </p:nvSpPr>
        <p:spPr>
          <a:xfrm>
            <a:off x="7863840" y="4873752"/>
            <a:ext cx="1097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 / 9</a:t>
            </a:r>
            <a:endParaRPr lang="en-US" sz="650" dirty="0"/>
          </a:p>
        </p:txBody>
      </p:sp>
      <p:sp>
        <p:nvSpPr>
          <p:cNvPr id="7" name="Text 5"/>
          <p:cNvSpPr/>
          <p:nvPr/>
        </p:nvSpPr>
        <p:spPr>
          <a:xfrm>
            <a:off x="274320" y="128016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750" b="1" kern="0" spc="300" dirty="0">
                <a:solidFill>
                  <a:srgbClr val="3ABC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04 · [</a:t>
            </a:r>
            <a:r>
              <a:rPr lang="en-US" sz="750" b="1" kern="0" spc="300" dirty="0" err="1">
                <a:solidFill>
                  <a:srgbClr val="3ABC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Título</a:t>
            </a:r>
            <a:r>
              <a:rPr lang="en-US" sz="750" b="1" kern="0" spc="300" dirty="0">
                <a:solidFill>
                  <a:srgbClr val="3ABC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750" b="1" kern="0" spc="300" dirty="0" err="1">
                <a:solidFill>
                  <a:srgbClr val="3ABC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completo</a:t>
            </a:r>
            <a:r>
              <a:rPr lang="en-US" sz="750" b="1" kern="0" spc="300" dirty="0">
                <a:solidFill>
                  <a:srgbClr val="3ABC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del paper]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274320" y="365760"/>
            <a:ext cx="8503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6B3D9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Discusión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274320" y="859536"/>
            <a:ext cx="8595360" cy="16459"/>
          </a:xfrm>
          <a:prstGeom prst="rect">
            <a:avLst/>
          </a:prstGeom>
          <a:solidFill>
            <a:srgbClr val="F0E8FB"/>
          </a:solidFill>
          <a:ln w="12700">
            <a:solidFill>
              <a:srgbClr val="F0E8FB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0" name="Shape 8"/>
          <p:cNvSpPr/>
          <p:nvPr/>
        </p:nvSpPr>
        <p:spPr>
          <a:xfrm>
            <a:off x="274320" y="1005840"/>
            <a:ext cx="420624" cy="420624"/>
          </a:xfrm>
          <a:prstGeom prst="ellipse">
            <a:avLst/>
          </a:prstGeom>
          <a:solidFill>
            <a:srgbClr val="6B3D9E"/>
          </a:solidFill>
          <a:ln w="12700">
            <a:solidFill>
              <a:srgbClr val="6B3D9E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1" name="Text 9"/>
          <p:cNvSpPr/>
          <p:nvPr/>
        </p:nvSpPr>
        <p:spPr>
          <a:xfrm>
            <a:off x="274320" y="10058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04672" y="1024128"/>
            <a:ext cx="8046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6B3D9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Interpretación de resultados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804672" y="1353312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A4A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Explique qué significan los hallazgos en relación con la hipótesis y los objetivos. Evite repetir datos; aporte explicaciones.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274320" y="2176272"/>
            <a:ext cx="8595360" cy="13716"/>
          </a:xfrm>
          <a:prstGeom prst="rect">
            <a:avLst/>
          </a:prstGeom>
          <a:solidFill>
            <a:srgbClr val="F0E8FB"/>
          </a:solidFill>
          <a:ln w="12700">
            <a:solidFill>
              <a:srgbClr val="F0E8FB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5" name="Shape 13"/>
          <p:cNvSpPr/>
          <p:nvPr/>
        </p:nvSpPr>
        <p:spPr>
          <a:xfrm>
            <a:off x="274320" y="2258568"/>
            <a:ext cx="420624" cy="420624"/>
          </a:xfrm>
          <a:prstGeom prst="ellipse">
            <a:avLst/>
          </a:prstGeom>
          <a:solidFill>
            <a:srgbClr val="3ABCC8"/>
          </a:solidFill>
          <a:ln w="12700">
            <a:solidFill>
              <a:srgbClr val="3ABCC8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6" name="Text 14"/>
          <p:cNvSpPr/>
          <p:nvPr/>
        </p:nvSpPr>
        <p:spPr>
          <a:xfrm>
            <a:off x="274320" y="225856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04672" y="2276856"/>
            <a:ext cx="8046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3ABC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Comparación con la literatura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804672" y="260604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A4A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Contraste con estudios previos. ¿Los resultados confirman, contradicen o extienden el conocimiento existente?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74320" y="3429000"/>
            <a:ext cx="8595360" cy="13716"/>
          </a:xfrm>
          <a:prstGeom prst="rect">
            <a:avLst/>
          </a:prstGeom>
          <a:solidFill>
            <a:srgbClr val="F0E8FB"/>
          </a:solidFill>
          <a:ln w="12700">
            <a:solidFill>
              <a:srgbClr val="F0E8FB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0" name="Shape 18"/>
          <p:cNvSpPr/>
          <p:nvPr/>
        </p:nvSpPr>
        <p:spPr>
          <a:xfrm>
            <a:off x="274320" y="3511296"/>
            <a:ext cx="420624" cy="420624"/>
          </a:xfrm>
          <a:prstGeom prst="ellipse">
            <a:avLst/>
          </a:prstGeom>
          <a:solidFill>
            <a:srgbClr val="9B6DD0"/>
          </a:solidFill>
          <a:ln w="12700">
            <a:solidFill>
              <a:srgbClr val="9B6DD0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1" name="Text 19"/>
          <p:cNvSpPr/>
          <p:nvPr/>
        </p:nvSpPr>
        <p:spPr>
          <a:xfrm>
            <a:off x="274320" y="351129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804672" y="3529584"/>
            <a:ext cx="8046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9B6DD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Limitaciones del estudio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804672" y="3858768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A4A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Señale las restricciones metodológicas, de datos o contextuales que afectan la generalización de los resultados.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7790688" y="4315968"/>
            <a:ext cx="45720" cy="45720"/>
          </a:xfrm>
          <a:prstGeom prst="ellipse">
            <a:avLst/>
          </a:prstGeom>
          <a:solidFill>
            <a:srgbClr val="3ABCC8">
              <a:alpha val="30000"/>
            </a:srgbClr>
          </a:solidFill>
          <a:ln w="12700">
            <a:solidFill>
              <a:srgbClr val="3ABCC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5" name="Shape 23"/>
          <p:cNvSpPr/>
          <p:nvPr/>
        </p:nvSpPr>
        <p:spPr>
          <a:xfrm>
            <a:off x="7895844" y="4315968"/>
            <a:ext cx="45720" cy="45720"/>
          </a:xfrm>
          <a:prstGeom prst="ellipse">
            <a:avLst/>
          </a:prstGeom>
          <a:solidFill>
            <a:srgbClr val="3ABCC8">
              <a:alpha val="30000"/>
            </a:srgbClr>
          </a:solidFill>
          <a:ln w="12700">
            <a:solidFill>
              <a:srgbClr val="3ABCC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6" name="Shape 24"/>
          <p:cNvSpPr/>
          <p:nvPr/>
        </p:nvSpPr>
        <p:spPr>
          <a:xfrm>
            <a:off x="8001000" y="4315968"/>
            <a:ext cx="45720" cy="45720"/>
          </a:xfrm>
          <a:prstGeom prst="ellipse">
            <a:avLst/>
          </a:prstGeom>
          <a:solidFill>
            <a:srgbClr val="3ABCC8">
              <a:alpha val="30000"/>
            </a:srgbClr>
          </a:solidFill>
          <a:ln w="12700">
            <a:solidFill>
              <a:srgbClr val="3ABCC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7" name="Shape 25"/>
          <p:cNvSpPr/>
          <p:nvPr/>
        </p:nvSpPr>
        <p:spPr>
          <a:xfrm>
            <a:off x="8106156" y="4315968"/>
            <a:ext cx="45720" cy="45720"/>
          </a:xfrm>
          <a:prstGeom prst="ellipse">
            <a:avLst/>
          </a:prstGeom>
          <a:solidFill>
            <a:srgbClr val="3ABCC8">
              <a:alpha val="30000"/>
            </a:srgbClr>
          </a:solidFill>
          <a:ln w="12700">
            <a:solidFill>
              <a:srgbClr val="3ABCC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8" name="Shape 26"/>
          <p:cNvSpPr/>
          <p:nvPr/>
        </p:nvSpPr>
        <p:spPr>
          <a:xfrm>
            <a:off x="8211312" y="4315968"/>
            <a:ext cx="45720" cy="45720"/>
          </a:xfrm>
          <a:prstGeom prst="ellipse">
            <a:avLst/>
          </a:prstGeom>
          <a:solidFill>
            <a:srgbClr val="3ABCC8">
              <a:alpha val="30000"/>
            </a:srgbClr>
          </a:solidFill>
          <a:ln w="12700">
            <a:solidFill>
              <a:srgbClr val="3ABCC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9" name="Shape 27"/>
          <p:cNvSpPr/>
          <p:nvPr/>
        </p:nvSpPr>
        <p:spPr>
          <a:xfrm>
            <a:off x="7790688" y="4421124"/>
            <a:ext cx="45720" cy="45720"/>
          </a:xfrm>
          <a:prstGeom prst="ellipse">
            <a:avLst/>
          </a:prstGeom>
          <a:solidFill>
            <a:srgbClr val="3ABCC8">
              <a:alpha val="30000"/>
            </a:srgbClr>
          </a:solidFill>
          <a:ln w="12700">
            <a:solidFill>
              <a:srgbClr val="3ABCC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30" name="Shape 28"/>
          <p:cNvSpPr/>
          <p:nvPr/>
        </p:nvSpPr>
        <p:spPr>
          <a:xfrm>
            <a:off x="7895844" y="4421124"/>
            <a:ext cx="45720" cy="45720"/>
          </a:xfrm>
          <a:prstGeom prst="ellipse">
            <a:avLst/>
          </a:prstGeom>
          <a:solidFill>
            <a:srgbClr val="3ABCC8">
              <a:alpha val="30000"/>
            </a:srgbClr>
          </a:solidFill>
          <a:ln w="12700">
            <a:solidFill>
              <a:srgbClr val="3ABCC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31" name="Shape 29"/>
          <p:cNvSpPr/>
          <p:nvPr/>
        </p:nvSpPr>
        <p:spPr>
          <a:xfrm>
            <a:off x="8001000" y="4421124"/>
            <a:ext cx="45720" cy="45720"/>
          </a:xfrm>
          <a:prstGeom prst="ellipse">
            <a:avLst/>
          </a:prstGeom>
          <a:solidFill>
            <a:srgbClr val="3ABCC8">
              <a:alpha val="30000"/>
            </a:srgbClr>
          </a:solidFill>
          <a:ln w="12700">
            <a:solidFill>
              <a:srgbClr val="3ABCC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32" name="Shape 30"/>
          <p:cNvSpPr/>
          <p:nvPr/>
        </p:nvSpPr>
        <p:spPr>
          <a:xfrm>
            <a:off x="8106156" y="4421124"/>
            <a:ext cx="45720" cy="45720"/>
          </a:xfrm>
          <a:prstGeom prst="ellipse">
            <a:avLst/>
          </a:prstGeom>
          <a:solidFill>
            <a:srgbClr val="3ABCC8">
              <a:alpha val="30000"/>
            </a:srgbClr>
          </a:solidFill>
          <a:ln w="12700">
            <a:solidFill>
              <a:srgbClr val="3ABCC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33" name="Shape 31"/>
          <p:cNvSpPr/>
          <p:nvPr/>
        </p:nvSpPr>
        <p:spPr>
          <a:xfrm>
            <a:off x="8211312" y="4421124"/>
            <a:ext cx="45720" cy="45720"/>
          </a:xfrm>
          <a:prstGeom prst="ellipse">
            <a:avLst/>
          </a:prstGeom>
          <a:solidFill>
            <a:srgbClr val="3ABCC8">
              <a:alpha val="30000"/>
            </a:srgbClr>
          </a:solidFill>
          <a:ln w="12700">
            <a:solidFill>
              <a:srgbClr val="3ABCC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34" name="Shape 32"/>
          <p:cNvSpPr/>
          <p:nvPr/>
        </p:nvSpPr>
        <p:spPr>
          <a:xfrm>
            <a:off x="7790688" y="4526280"/>
            <a:ext cx="45720" cy="45720"/>
          </a:xfrm>
          <a:prstGeom prst="ellipse">
            <a:avLst/>
          </a:prstGeom>
          <a:solidFill>
            <a:srgbClr val="3ABCC8">
              <a:alpha val="30000"/>
            </a:srgbClr>
          </a:solidFill>
          <a:ln w="12700">
            <a:solidFill>
              <a:srgbClr val="3ABCC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35" name="Shape 33"/>
          <p:cNvSpPr/>
          <p:nvPr/>
        </p:nvSpPr>
        <p:spPr>
          <a:xfrm>
            <a:off x="7895844" y="4526280"/>
            <a:ext cx="45720" cy="45720"/>
          </a:xfrm>
          <a:prstGeom prst="ellipse">
            <a:avLst/>
          </a:prstGeom>
          <a:solidFill>
            <a:srgbClr val="3ABCC8">
              <a:alpha val="30000"/>
            </a:srgbClr>
          </a:solidFill>
          <a:ln w="12700">
            <a:solidFill>
              <a:srgbClr val="3ABCC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36" name="Shape 34"/>
          <p:cNvSpPr/>
          <p:nvPr/>
        </p:nvSpPr>
        <p:spPr>
          <a:xfrm>
            <a:off x="8001000" y="4526280"/>
            <a:ext cx="45720" cy="45720"/>
          </a:xfrm>
          <a:prstGeom prst="ellipse">
            <a:avLst/>
          </a:prstGeom>
          <a:solidFill>
            <a:srgbClr val="3ABCC8">
              <a:alpha val="30000"/>
            </a:srgbClr>
          </a:solidFill>
          <a:ln w="12700">
            <a:solidFill>
              <a:srgbClr val="3ABCC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37" name="Shape 35"/>
          <p:cNvSpPr/>
          <p:nvPr/>
        </p:nvSpPr>
        <p:spPr>
          <a:xfrm>
            <a:off x="8106156" y="4526280"/>
            <a:ext cx="45720" cy="45720"/>
          </a:xfrm>
          <a:prstGeom prst="ellipse">
            <a:avLst/>
          </a:prstGeom>
          <a:solidFill>
            <a:srgbClr val="3ABCC8">
              <a:alpha val="30000"/>
            </a:srgbClr>
          </a:solidFill>
          <a:ln w="12700">
            <a:solidFill>
              <a:srgbClr val="3ABCC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38" name="Shape 36"/>
          <p:cNvSpPr/>
          <p:nvPr/>
        </p:nvSpPr>
        <p:spPr>
          <a:xfrm>
            <a:off x="8211312" y="4526280"/>
            <a:ext cx="45720" cy="45720"/>
          </a:xfrm>
          <a:prstGeom prst="ellipse">
            <a:avLst/>
          </a:prstGeom>
          <a:solidFill>
            <a:srgbClr val="3ABCC8">
              <a:alpha val="30000"/>
            </a:srgbClr>
          </a:solidFill>
          <a:ln w="12700">
            <a:solidFill>
              <a:srgbClr val="3ABCC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49440" y="0"/>
            <a:ext cx="2194560" cy="5143500"/>
          </a:xfrm>
          <a:prstGeom prst="rect">
            <a:avLst/>
          </a:prstGeom>
          <a:solidFill>
            <a:srgbClr val="3ABCC8"/>
          </a:solidFill>
          <a:ln w="12700">
            <a:solidFill>
              <a:srgbClr val="3ABCC8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2898A4"/>
          </a:solidFill>
          <a:ln w="12700">
            <a:solidFill>
              <a:srgbClr val="2898A4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4" name="Text 2"/>
          <p:cNvSpPr/>
          <p:nvPr/>
        </p:nvSpPr>
        <p:spPr>
          <a:xfrm>
            <a:off x="182880" y="4873752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CITIC 2026  ·  VIII Congreso Internacional de Tecnologías de la Información y Computación  ·  ESPAM MFL</a:t>
            </a:r>
            <a:endParaRPr lang="en-US" sz="650" dirty="0"/>
          </a:p>
        </p:txBody>
      </p:sp>
      <p:sp>
        <p:nvSpPr>
          <p:cNvPr id="5" name="Text 3"/>
          <p:cNvSpPr/>
          <p:nvPr/>
        </p:nvSpPr>
        <p:spPr>
          <a:xfrm>
            <a:off x="7863840" y="4873752"/>
            <a:ext cx="1097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7 / 9</a:t>
            </a:r>
            <a:endParaRPr lang="en-US" sz="650" dirty="0"/>
          </a:p>
        </p:txBody>
      </p:sp>
      <p:sp>
        <p:nvSpPr>
          <p:cNvPr id="6" name="Text 4"/>
          <p:cNvSpPr/>
          <p:nvPr/>
        </p:nvSpPr>
        <p:spPr>
          <a:xfrm>
            <a:off x="320040" y="20116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00" b="1" kern="0" spc="250" dirty="0">
                <a:solidFill>
                  <a:srgbClr val="3ABC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05 · </a:t>
            </a:r>
            <a:r>
              <a:rPr lang="en-US" sz="800" b="1" kern="0" spc="300" dirty="0">
                <a:solidFill>
                  <a:srgbClr val="3ABC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</a:t>
            </a:r>
            <a:r>
              <a:rPr lang="en-US" sz="800" b="1" kern="0" spc="300" dirty="0" err="1">
                <a:solidFill>
                  <a:srgbClr val="3ABC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Título</a:t>
            </a:r>
            <a:r>
              <a:rPr lang="en-US" sz="800" b="1" kern="0" spc="300" dirty="0">
                <a:solidFill>
                  <a:srgbClr val="3ABC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800" b="1" kern="0" spc="300" dirty="0" err="1">
                <a:solidFill>
                  <a:srgbClr val="3ABC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completo</a:t>
            </a:r>
            <a:r>
              <a:rPr lang="en-US" sz="800" b="1" kern="0" spc="300" dirty="0">
                <a:solidFill>
                  <a:srgbClr val="3ABC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del paper]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20040" y="457200"/>
            <a:ext cx="6400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Conclusiones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320040" y="1143000"/>
            <a:ext cx="6400800" cy="16459"/>
          </a:xfrm>
          <a:prstGeom prst="rect">
            <a:avLst/>
          </a:prstGeom>
          <a:solidFill>
            <a:srgbClr val="9B6DD0">
              <a:alpha val="45000"/>
            </a:srgbClr>
          </a:solidFill>
          <a:ln w="12700">
            <a:solidFill>
              <a:srgbClr val="9B6DD0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9" name="Text 7"/>
          <p:cNvSpPr/>
          <p:nvPr/>
        </p:nvSpPr>
        <p:spPr>
          <a:xfrm>
            <a:off x="320040" y="1261872"/>
            <a:ext cx="64008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3ABC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01  </a:t>
            </a:r>
            <a:r>
              <a:rPr lang="en-US" sz="11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Hallazgo principal que responde directamente al objetivo general de la investigación.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320040" y="2057400"/>
            <a:ext cx="64008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3ABC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02  </a:t>
            </a:r>
            <a:r>
              <a:rPr lang="en-US" sz="11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Contribución teórica o práctica del trabajo al área de conocimiento.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20040" y="2852928"/>
            <a:ext cx="64008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3ABC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03  </a:t>
            </a:r>
            <a:r>
              <a:rPr lang="en-US" sz="11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Implicaciones o recomendaciones para la práctica, la política o la industria.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20040" y="3648456"/>
            <a:ext cx="64008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3ABC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04  </a:t>
            </a:r>
            <a:r>
              <a:rPr lang="en-US" sz="11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Líneas de trabajo futuro derivadas de los resultados obtenidos.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7022592" y="27432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Trabajo Futuro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7040880" y="658368"/>
            <a:ext cx="1993392" cy="16459"/>
          </a:xfrm>
          <a:prstGeom prst="rect">
            <a:avLst/>
          </a:prstGeom>
          <a:solidFill>
            <a:srgbClr val="FFFFFF">
              <a:alpha val="45000"/>
            </a:srgbClr>
          </a:solidFill>
          <a:ln w="12700">
            <a:solidFill>
              <a:srgbClr val="FFFFFF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5" name="Text 13"/>
          <p:cNvSpPr/>
          <p:nvPr/>
        </p:nvSpPr>
        <p:spPr>
          <a:xfrm>
            <a:off x="7022592" y="749808"/>
            <a:ext cx="2011680" cy="2011680"/>
          </a:xfrm>
          <a:prstGeom prst="rect">
            <a:avLst/>
          </a:prstGeom>
          <a:noFill/>
          <a:ln/>
        </p:spPr>
        <p:txBody>
          <a:bodyPr wrap="square" lIns="0" tIns="0" rIns="10160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Describa aquí las próximas etapas, validaciones pendientes o extensiones del estudio.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6967728" y="4114800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4B257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#CITIC2026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320040" y="4160520"/>
            <a:ext cx="45720" cy="45720"/>
          </a:xfrm>
          <a:prstGeom prst="ellipse">
            <a:avLst/>
          </a:prstGeom>
          <a:solidFill>
            <a:srgbClr val="9B6DD0">
              <a:alpha val="40000"/>
            </a:srgbClr>
          </a:solidFill>
          <a:ln w="12700">
            <a:solidFill>
              <a:srgbClr val="9B6DD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9" name="Shape 16"/>
          <p:cNvSpPr/>
          <p:nvPr/>
        </p:nvSpPr>
        <p:spPr>
          <a:xfrm>
            <a:off x="425196" y="4160520"/>
            <a:ext cx="45720" cy="45720"/>
          </a:xfrm>
          <a:prstGeom prst="ellipse">
            <a:avLst/>
          </a:prstGeom>
          <a:solidFill>
            <a:srgbClr val="9B6DD0">
              <a:alpha val="40000"/>
            </a:srgbClr>
          </a:solidFill>
          <a:ln w="12700">
            <a:solidFill>
              <a:srgbClr val="9B6DD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0" name="Shape 17"/>
          <p:cNvSpPr/>
          <p:nvPr/>
        </p:nvSpPr>
        <p:spPr>
          <a:xfrm>
            <a:off x="530352" y="4160520"/>
            <a:ext cx="45720" cy="45720"/>
          </a:xfrm>
          <a:prstGeom prst="ellipse">
            <a:avLst/>
          </a:prstGeom>
          <a:solidFill>
            <a:srgbClr val="9B6DD0">
              <a:alpha val="40000"/>
            </a:srgbClr>
          </a:solidFill>
          <a:ln w="12700">
            <a:solidFill>
              <a:srgbClr val="9B6DD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1" name="Shape 18"/>
          <p:cNvSpPr/>
          <p:nvPr/>
        </p:nvSpPr>
        <p:spPr>
          <a:xfrm>
            <a:off x="635508" y="4160520"/>
            <a:ext cx="45720" cy="45720"/>
          </a:xfrm>
          <a:prstGeom prst="ellipse">
            <a:avLst/>
          </a:prstGeom>
          <a:solidFill>
            <a:srgbClr val="9B6DD0">
              <a:alpha val="40000"/>
            </a:srgbClr>
          </a:solidFill>
          <a:ln w="12700">
            <a:solidFill>
              <a:srgbClr val="9B6DD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2" name="Shape 19"/>
          <p:cNvSpPr/>
          <p:nvPr/>
        </p:nvSpPr>
        <p:spPr>
          <a:xfrm>
            <a:off x="320040" y="4265676"/>
            <a:ext cx="45720" cy="45720"/>
          </a:xfrm>
          <a:prstGeom prst="ellipse">
            <a:avLst/>
          </a:prstGeom>
          <a:solidFill>
            <a:srgbClr val="9B6DD0">
              <a:alpha val="40000"/>
            </a:srgbClr>
          </a:solidFill>
          <a:ln w="12700">
            <a:solidFill>
              <a:srgbClr val="9B6DD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3" name="Shape 20"/>
          <p:cNvSpPr/>
          <p:nvPr/>
        </p:nvSpPr>
        <p:spPr>
          <a:xfrm>
            <a:off x="425196" y="4265676"/>
            <a:ext cx="45720" cy="45720"/>
          </a:xfrm>
          <a:prstGeom prst="ellipse">
            <a:avLst/>
          </a:prstGeom>
          <a:solidFill>
            <a:srgbClr val="9B6DD0">
              <a:alpha val="40000"/>
            </a:srgbClr>
          </a:solidFill>
          <a:ln w="12700">
            <a:solidFill>
              <a:srgbClr val="9B6DD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4" name="Shape 21"/>
          <p:cNvSpPr/>
          <p:nvPr/>
        </p:nvSpPr>
        <p:spPr>
          <a:xfrm>
            <a:off x="530352" y="4265676"/>
            <a:ext cx="45720" cy="45720"/>
          </a:xfrm>
          <a:prstGeom prst="ellipse">
            <a:avLst/>
          </a:prstGeom>
          <a:solidFill>
            <a:srgbClr val="9B6DD0">
              <a:alpha val="40000"/>
            </a:srgbClr>
          </a:solidFill>
          <a:ln w="12700">
            <a:solidFill>
              <a:srgbClr val="9B6DD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5" name="Shape 22"/>
          <p:cNvSpPr/>
          <p:nvPr/>
        </p:nvSpPr>
        <p:spPr>
          <a:xfrm>
            <a:off x="635508" y="4265676"/>
            <a:ext cx="45720" cy="45720"/>
          </a:xfrm>
          <a:prstGeom prst="ellipse">
            <a:avLst/>
          </a:prstGeom>
          <a:solidFill>
            <a:srgbClr val="9B6DD0">
              <a:alpha val="40000"/>
            </a:srgbClr>
          </a:solidFill>
          <a:ln w="12700">
            <a:solidFill>
              <a:srgbClr val="9B6DD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2834640"/>
          </a:xfrm>
          <a:prstGeom prst="rect">
            <a:avLst/>
          </a:prstGeom>
          <a:solidFill>
            <a:srgbClr val="6B3D9E"/>
          </a:solidFill>
          <a:ln w="12700">
            <a:solidFill>
              <a:srgbClr val="6B3D9E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3" name="Shape 1"/>
          <p:cNvSpPr/>
          <p:nvPr/>
        </p:nvSpPr>
        <p:spPr>
          <a:xfrm>
            <a:off x="0" y="2834640"/>
            <a:ext cx="164592" cy="2308860"/>
          </a:xfrm>
          <a:prstGeom prst="rect">
            <a:avLst/>
          </a:prstGeom>
          <a:solidFill>
            <a:srgbClr val="3ABCC8"/>
          </a:solidFill>
          <a:ln w="12700">
            <a:solidFill>
              <a:srgbClr val="3ABCC8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4" name="Shape 2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2898A4"/>
          </a:solidFill>
          <a:ln w="12700">
            <a:solidFill>
              <a:srgbClr val="2898A4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5" name="Text 3"/>
          <p:cNvSpPr/>
          <p:nvPr/>
        </p:nvSpPr>
        <p:spPr>
          <a:xfrm>
            <a:off x="182880" y="4873752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CITIC 2026  ·  VIII Congreso Internacional de Tecnologías de la Información y Computación  ·  ESPAM MFL</a:t>
            </a:r>
            <a:endParaRPr lang="en-US" sz="650" dirty="0"/>
          </a:p>
        </p:txBody>
      </p:sp>
      <p:sp>
        <p:nvSpPr>
          <p:cNvPr id="6" name="Text 4"/>
          <p:cNvSpPr/>
          <p:nvPr/>
        </p:nvSpPr>
        <p:spPr>
          <a:xfrm>
            <a:off x="7863840" y="4873752"/>
            <a:ext cx="1097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8 / 9</a:t>
            </a:r>
            <a:endParaRPr lang="en-US" sz="650" dirty="0"/>
          </a:p>
        </p:txBody>
      </p:sp>
      <p:sp>
        <p:nvSpPr>
          <p:cNvPr id="7" name="Text 5"/>
          <p:cNvSpPr/>
          <p:nvPr/>
        </p:nvSpPr>
        <p:spPr>
          <a:xfrm>
            <a:off x="274320" y="128016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750" b="1" kern="0" spc="300" dirty="0">
                <a:solidFill>
                  <a:srgbClr val="3ABC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06 · [</a:t>
            </a:r>
            <a:r>
              <a:rPr lang="en-US" sz="750" b="1" kern="0" spc="300" dirty="0" err="1">
                <a:solidFill>
                  <a:srgbClr val="3ABC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Título</a:t>
            </a:r>
            <a:r>
              <a:rPr lang="en-US" sz="750" b="1" kern="0" spc="300" dirty="0">
                <a:solidFill>
                  <a:srgbClr val="3ABC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750" b="1" kern="0" spc="300" dirty="0" err="1">
                <a:solidFill>
                  <a:srgbClr val="3ABC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completo</a:t>
            </a:r>
            <a:r>
              <a:rPr lang="en-US" sz="750" b="1" kern="0" spc="300" dirty="0">
                <a:solidFill>
                  <a:srgbClr val="3ABC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del paper]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274320" y="365760"/>
            <a:ext cx="8503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6B3D9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Referencias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274320" y="859536"/>
            <a:ext cx="8595360" cy="16459"/>
          </a:xfrm>
          <a:prstGeom prst="rect">
            <a:avLst/>
          </a:prstGeom>
          <a:solidFill>
            <a:srgbClr val="F0E8FB"/>
          </a:solidFill>
          <a:ln w="12700">
            <a:solidFill>
              <a:srgbClr val="F0E8FB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0" name="Text 8"/>
          <p:cNvSpPr/>
          <p:nvPr/>
        </p:nvSpPr>
        <p:spPr>
          <a:xfrm>
            <a:off x="320040" y="987552"/>
            <a:ext cx="8503920" cy="3474720"/>
          </a:xfrm>
          <a:prstGeom prst="rect">
            <a:avLst/>
          </a:prstGeom>
          <a:noFill/>
          <a:ln/>
        </p:spPr>
        <p:txBody>
          <a:bodyPr wrap="square" lIns="101600" tIns="127000" rIns="127000" bIns="101600" rtlCol="0" anchor="t"/>
          <a:lstStyle/>
          <a:p>
            <a:pPr marL="0" indent="0">
              <a:buNone/>
            </a:pPr>
            <a:r>
              <a:rPr lang="en-US" sz="1000" b="1" dirty="0">
                <a:solidFill>
                  <a:srgbClr val="6B3D9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[1]  </a:t>
            </a:r>
            <a:r>
              <a:rPr lang="en-US" sz="1000" i="1" dirty="0">
                <a:solidFill>
                  <a:srgbClr val="1E1E2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Apellido, N. (Año). Título del artículo. </a:t>
            </a:r>
            <a:r>
              <a:rPr lang="en-US" sz="1000" dirty="0">
                <a:solidFill>
                  <a:srgbClr val="4A4A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Nombre de la revista, vol(num), pp. https://doi.org/XXXXXX
</a:t>
            </a:r>
            <a:r>
              <a:rPr lang="en-US" sz="1000" b="1" dirty="0">
                <a:solidFill>
                  <a:srgbClr val="6B3D9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[2]  </a:t>
            </a:r>
            <a:r>
              <a:rPr lang="en-US" sz="1000" i="1" dirty="0">
                <a:solidFill>
                  <a:srgbClr val="1E1E2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Apellido, N. &amp; Apellido, N. (Año). Título del capítulo. En N. Editor (Ed.), Título del libro</a:t>
            </a:r>
            <a:r>
              <a:rPr lang="en-US" sz="1000" dirty="0">
                <a:solidFill>
                  <a:srgbClr val="4A4A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(pp. xx–xx). Editorial. https://doi.org/XXXXXX
</a:t>
            </a:r>
            <a:r>
              <a:rPr lang="en-US" sz="1000" b="1" dirty="0">
                <a:solidFill>
                  <a:srgbClr val="6B3D9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[3]  </a:t>
            </a:r>
            <a:r>
              <a:rPr lang="en-US" sz="1000" i="1" dirty="0">
                <a:solidFill>
                  <a:srgbClr val="1E1E2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Apellido, N. et al. (Año). Título de la ponencia. </a:t>
            </a:r>
            <a:r>
              <a:rPr lang="en-US" sz="1000" dirty="0">
                <a:solidFill>
                  <a:srgbClr val="4A4A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Memorias del Congreso, vol., pp. https://doi.org/XXXXXX
</a:t>
            </a:r>
            <a:r>
              <a:rPr lang="en-US" sz="1000" b="1" dirty="0">
                <a:solidFill>
                  <a:srgbClr val="6B3D9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[4]  </a:t>
            </a:r>
            <a:r>
              <a:rPr lang="en-US" sz="1000" i="1" dirty="0">
                <a:solidFill>
                  <a:srgbClr val="1E1E2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Organización. (Año). Título del informe o documento técnico. </a:t>
            </a:r>
            <a:r>
              <a:rPr lang="en-US" sz="1000" dirty="0">
                <a:solidFill>
                  <a:srgbClr val="4A4A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Recuperado de https://www.ejemplo.com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320040" y="4434840"/>
            <a:ext cx="8503920" cy="329184"/>
          </a:xfrm>
          <a:prstGeom prst="rect">
            <a:avLst/>
          </a:prstGeom>
          <a:solidFill>
            <a:srgbClr val="F0E8FB"/>
          </a:solidFill>
          <a:ln w="12700">
            <a:solidFill>
              <a:srgbClr val="F0E8FB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2" name="Text 10"/>
          <p:cNvSpPr/>
          <p:nvPr/>
        </p:nvSpPr>
        <p:spPr>
          <a:xfrm>
            <a:off x="457200" y="445312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3D9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Utilice APA 7.ª edición o IEEE según indique el comité científico del congreso.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B25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069080"/>
            <a:ext cx="9144000" cy="1074420"/>
          </a:xfrm>
          <a:prstGeom prst="rect">
            <a:avLst/>
          </a:prstGeom>
          <a:solidFill>
            <a:srgbClr val="2898A4"/>
          </a:solidFill>
          <a:ln w="12700">
            <a:solidFill>
              <a:srgbClr val="2898A4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201168" cy="5143500"/>
          </a:xfrm>
          <a:prstGeom prst="rect">
            <a:avLst/>
          </a:prstGeom>
          <a:solidFill>
            <a:srgbClr val="6B3D9E"/>
          </a:solidFill>
          <a:ln w="12700">
            <a:solidFill>
              <a:srgbClr val="6B3D9E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4" name="Shape 2"/>
          <p:cNvSpPr/>
          <p:nvPr/>
        </p:nvSpPr>
        <p:spPr>
          <a:xfrm>
            <a:off x="7790688" y="256032"/>
            <a:ext cx="45720" cy="45720"/>
          </a:xfrm>
          <a:prstGeom prst="ellipse">
            <a:avLst/>
          </a:prstGeom>
          <a:solidFill>
            <a:srgbClr val="FFFFFF">
              <a:alpha val="2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5" name="Shape 3"/>
          <p:cNvSpPr/>
          <p:nvPr/>
        </p:nvSpPr>
        <p:spPr>
          <a:xfrm>
            <a:off x="7895844" y="256032"/>
            <a:ext cx="45720" cy="45720"/>
          </a:xfrm>
          <a:prstGeom prst="ellipse">
            <a:avLst/>
          </a:prstGeom>
          <a:solidFill>
            <a:srgbClr val="FFFFFF">
              <a:alpha val="2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6" name="Shape 4"/>
          <p:cNvSpPr/>
          <p:nvPr/>
        </p:nvSpPr>
        <p:spPr>
          <a:xfrm>
            <a:off x="8001000" y="256032"/>
            <a:ext cx="45720" cy="45720"/>
          </a:xfrm>
          <a:prstGeom prst="ellipse">
            <a:avLst/>
          </a:prstGeom>
          <a:solidFill>
            <a:srgbClr val="FFFFFF">
              <a:alpha val="2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7" name="Shape 5"/>
          <p:cNvSpPr/>
          <p:nvPr/>
        </p:nvSpPr>
        <p:spPr>
          <a:xfrm>
            <a:off x="8106156" y="256032"/>
            <a:ext cx="45720" cy="45720"/>
          </a:xfrm>
          <a:prstGeom prst="ellipse">
            <a:avLst/>
          </a:prstGeom>
          <a:solidFill>
            <a:srgbClr val="FFFFFF">
              <a:alpha val="2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8" name="Shape 6"/>
          <p:cNvSpPr/>
          <p:nvPr/>
        </p:nvSpPr>
        <p:spPr>
          <a:xfrm>
            <a:off x="8211312" y="256032"/>
            <a:ext cx="45720" cy="45720"/>
          </a:xfrm>
          <a:prstGeom prst="ellipse">
            <a:avLst/>
          </a:prstGeom>
          <a:solidFill>
            <a:srgbClr val="FFFFFF">
              <a:alpha val="2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9" name="Shape 7"/>
          <p:cNvSpPr/>
          <p:nvPr/>
        </p:nvSpPr>
        <p:spPr>
          <a:xfrm>
            <a:off x="7790688" y="361188"/>
            <a:ext cx="45720" cy="45720"/>
          </a:xfrm>
          <a:prstGeom prst="ellipse">
            <a:avLst/>
          </a:prstGeom>
          <a:solidFill>
            <a:srgbClr val="FFFFFF">
              <a:alpha val="2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0" name="Shape 8"/>
          <p:cNvSpPr/>
          <p:nvPr/>
        </p:nvSpPr>
        <p:spPr>
          <a:xfrm>
            <a:off x="7895844" y="361188"/>
            <a:ext cx="45720" cy="45720"/>
          </a:xfrm>
          <a:prstGeom prst="ellipse">
            <a:avLst/>
          </a:prstGeom>
          <a:solidFill>
            <a:srgbClr val="FFFFFF">
              <a:alpha val="2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1" name="Shape 9"/>
          <p:cNvSpPr/>
          <p:nvPr/>
        </p:nvSpPr>
        <p:spPr>
          <a:xfrm>
            <a:off x="8001000" y="361188"/>
            <a:ext cx="45720" cy="45720"/>
          </a:xfrm>
          <a:prstGeom prst="ellipse">
            <a:avLst/>
          </a:prstGeom>
          <a:solidFill>
            <a:srgbClr val="FFFFFF">
              <a:alpha val="2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2" name="Shape 10"/>
          <p:cNvSpPr/>
          <p:nvPr/>
        </p:nvSpPr>
        <p:spPr>
          <a:xfrm>
            <a:off x="8106156" y="361188"/>
            <a:ext cx="45720" cy="45720"/>
          </a:xfrm>
          <a:prstGeom prst="ellipse">
            <a:avLst/>
          </a:prstGeom>
          <a:solidFill>
            <a:srgbClr val="FFFFFF">
              <a:alpha val="2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3" name="Shape 11"/>
          <p:cNvSpPr/>
          <p:nvPr/>
        </p:nvSpPr>
        <p:spPr>
          <a:xfrm>
            <a:off x="8211312" y="361188"/>
            <a:ext cx="45720" cy="45720"/>
          </a:xfrm>
          <a:prstGeom prst="ellipse">
            <a:avLst/>
          </a:prstGeom>
          <a:solidFill>
            <a:srgbClr val="FFFFFF">
              <a:alpha val="2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4" name="Shape 12"/>
          <p:cNvSpPr/>
          <p:nvPr/>
        </p:nvSpPr>
        <p:spPr>
          <a:xfrm>
            <a:off x="7790688" y="466344"/>
            <a:ext cx="45720" cy="45720"/>
          </a:xfrm>
          <a:prstGeom prst="ellipse">
            <a:avLst/>
          </a:prstGeom>
          <a:solidFill>
            <a:srgbClr val="FFFFFF">
              <a:alpha val="2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5" name="Shape 13"/>
          <p:cNvSpPr/>
          <p:nvPr/>
        </p:nvSpPr>
        <p:spPr>
          <a:xfrm>
            <a:off x="7895844" y="466344"/>
            <a:ext cx="45720" cy="45720"/>
          </a:xfrm>
          <a:prstGeom prst="ellipse">
            <a:avLst/>
          </a:prstGeom>
          <a:solidFill>
            <a:srgbClr val="FFFFFF">
              <a:alpha val="2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6" name="Shape 14"/>
          <p:cNvSpPr/>
          <p:nvPr/>
        </p:nvSpPr>
        <p:spPr>
          <a:xfrm>
            <a:off x="8001000" y="466344"/>
            <a:ext cx="45720" cy="45720"/>
          </a:xfrm>
          <a:prstGeom prst="ellipse">
            <a:avLst/>
          </a:prstGeom>
          <a:solidFill>
            <a:srgbClr val="FFFFFF">
              <a:alpha val="2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7" name="Shape 15"/>
          <p:cNvSpPr/>
          <p:nvPr/>
        </p:nvSpPr>
        <p:spPr>
          <a:xfrm>
            <a:off x="8106156" y="466344"/>
            <a:ext cx="45720" cy="45720"/>
          </a:xfrm>
          <a:prstGeom prst="ellipse">
            <a:avLst/>
          </a:prstGeom>
          <a:solidFill>
            <a:srgbClr val="FFFFFF">
              <a:alpha val="2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8" name="Shape 16"/>
          <p:cNvSpPr/>
          <p:nvPr/>
        </p:nvSpPr>
        <p:spPr>
          <a:xfrm>
            <a:off x="8211312" y="466344"/>
            <a:ext cx="45720" cy="45720"/>
          </a:xfrm>
          <a:prstGeom prst="ellipse">
            <a:avLst/>
          </a:prstGeom>
          <a:solidFill>
            <a:srgbClr val="FFFFFF">
              <a:alpha val="2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pic>
        <p:nvPicPr>
          <p:cNvPr id="1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274320"/>
            <a:ext cx="804672" cy="804672"/>
          </a:xfrm>
          <a:prstGeom prst="rect">
            <a:avLst/>
          </a:prstGeom>
        </p:spPr>
      </p:pic>
      <p:sp>
        <p:nvSpPr>
          <p:cNvPr id="20" name="Text 17"/>
          <p:cNvSpPr/>
          <p:nvPr/>
        </p:nvSpPr>
        <p:spPr>
          <a:xfrm>
            <a:off x="1417320" y="27432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kern="0" spc="-100" dirty="0">
                <a:solidFill>
                  <a:srgbClr val="3ABC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CITIC 2026</a:t>
            </a:r>
            <a:endParaRPr lang="en-US" sz="2600" dirty="0"/>
          </a:p>
        </p:txBody>
      </p:sp>
      <p:sp>
        <p:nvSpPr>
          <p:cNvPr id="21" name="Text 18"/>
          <p:cNvSpPr/>
          <p:nvPr/>
        </p:nvSpPr>
        <p:spPr>
          <a:xfrm>
            <a:off x="1417320" y="713232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ESPAM MFL · Calceta, Manabí</a:t>
            </a:r>
            <a:endParaRPr lang="en-US" sz="850" dirty="0"/>
          </a:p>
        </p:txBody>
      </p:sp>
      <p:sp>
        <p:nvSpPr>
          <p:cNvPr id="22" name="Shape 19"/>
          <p:cNvSpPr/>
          <p:nvPr/>
        </p:nvSpPr>
        <p:spPr>
          <a:xfrm>
            <a:off x="502920" y="1170432"/>
            <a:ext cx="8321040" cy="16459"/>
          </a:xfrm>
          <a:prstGeom prst="rect">
            <a:avLst/>
          </a:prstGeom>
          <a:solidFill>
            <a:srgbClr val="9B6DD0">
              <a:alpha val="40000"/>
            </a:srgbClr>
          </a:solidFill>
          <a:ln w="12700">
            <a:solidFill>
              <a:srgbClr val="9B6DD0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3" name="Text 20"/>
          <p:cNvSpPr/>
          <p:nvPr/>
        </p:nvSpPr>
        <p:spPr>
          <a:xfrm>
            <a:off x="502920" y="1298448"/>
            <a:ext cx="8229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¡Gracias por su atención!</a:t>
            </a:r>
            <a:endParaRPr lang="en-US" sz="3600" dirty="0"/>
          </a:p>
        </p:txBody>
      </p:sp>
      <p:sp>
        <p:nvSpPr>
          <p:cNvPr id="24" name="Text 21"/>
          <p:cNvSpPr/>
          <p:nvPr/>
        </p:nvSpPr>
        <p:spPr>
          <a:xfrm>
            <a:off x="502920" y="248716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7AD6D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Preguntas y comentarios</a:t>
            </a:r>
            <a:endParaRPr lang="en-US" sz="2000" dirty="0"/>
          </a:p>
        </p:txBody>
      </p:sp>
      <p:sp>
        <p:nvSpPr>
          <p:cNvPr id="25" name="Text 22"/>
          <p:cNvSpPr/>
          <p:nvPr/>
        </p:nvSpPr>
        <p:spPr>
          <a:xfrm>
            <a:off x="502920" y="3127248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888A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[Autor corresponsal]  ·  [correo@institución.edu]  ·  [Institución]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365760" y="4160520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Autor corresponsal:</a:t>
            </a:r>
            <a:endParaRPr lang="en-US" sz="800" dirty="0"/>
          </a:p>
        </p:txBody>
      </p:sp>
      <p:sp>
        <p:nvSpPr>
          <p:cNvPr id="27" name="Text 24"/>
          <p:cNvSpPr/>
          <p:nvPr/>
        </p:nvSpPr>
        <p:spPr>
          <a:xfrm>
            <a:off x="2057400" y="416052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nombre.apellido@espam.edu.ec  ·  espam.edu.ec/citic2026</a:t>
            </a:r>
            <a:endParaRPr lang="en-US" sz="800" dirty="0"/>
          </a:p>
        </p:txBody>
      </p:sp>
      <p:sp>
        <p:nvSpPr>
          <p:cNvPr id="28" name="Text 25"/>
          <p:cNvSpPr/>
          <p:nvPr/>
        </p:nvSpPr>
        <p:spPr>
          <a:xfrm>
            <a:off x="7406640" y="416052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4B257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#CITIC2026</a:t>
            </a:r>
            <a:endParaRPr lang="en-US" sz="1100" dirty="0"/>
          </a:p>
        </p:txBody>
      </p:sp>
      <p:sp>
        <p:nvSpPr>
          <p:cNvPr id="29" name="Shape 26"/>
          <p:cNvSpPr/>
          <p:nvPr/>
        </p:nvSpPr>
        <p:spPr>
          <a:xfrm>
            <a:off x="347472" y="4572000"/>
            <a:ext cx="45720" cy="45720"/>
          </a:xfrm>
          <a:prstGeom prst="ellipse">
            <a:avLst/>
          </a:prstGeom>
          <a:solidFill>
            <a:srgbClr val="FFFFFF">
              <a:alpha val="4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30" name="Shape 27"/>
          <p:cNvSpPr/>
          <p:nvPr/>
        </p:nvSpPr>
        <p:spPr>
          <a:xfrm>
            <a:off x="452628" y="4572000"/>
            <a:ext cx="45720" cy="45720"/>
          </a:xfrm>
          <a:prstGeom prst="ellipse">
            <a:avLst/>
          </a:prstGeom>
          <a:solidFill>
            <a:srgbClr val="FFFFFF">
              <a:alpha val="4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31" name="Shape 28"/>
          <p:cNvSpPr/>
          <p:nvPr/>
        </p:nvSpPr>
        <p:spPr>
          <a:xfrm>
            <a:off x="557784" y="4572000"/>
            <a:ext cx="45720" cy="45720"/>
          </a:xfrm>
          <a:prstGeom prst="ellipse">
            <a:avLst/>
          </a:prstGeom>
          <a:solidFill>
            <a:srgbClr val="FFFFFF">
              <a:alpha val="4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32" name="Shape 29"/>
          <p:cNvSpPr/>
          <p:nvPr/>
        </p:nvSpPr>
        <p:spPr>
          <a:xfrm>
            <a:off x="662940" y="4572000"/>
            <a:ext cx="45720" cy="45720"/>
          </a:xfrm>
          <a:prstGeom prst="ellipse">
            <a:avLst/>
          </a:prstGeom>
          <a:solidFill>
            <a:srgbClr val="FFFFFF">
              <a:alpha val="4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18ECE763CA0B14CA86DF2E2409030D3" ma:contentTypeVersion="11" ma:contentTypeDescription="Crear nuevo documento." ma:contentTypeScope="" ma:versionID="0171b9e59a89308db7922773727a0813">
  <xsd:schema xmlns:xsd="http://www.w3.org/2001/XMLSchema" xmlns:xs="http://www.w3.org/2001/XMLSchema" xmlns:p="http://schemas.microsoft.com/office/2006/metadata/properties" xmlns:ns2="b37a8d9d-22ae-44ac-805a-34c755976a5a" xmlns:ns3="941c97a3-49ee-4161-8d45-cd709bb5746b" targetNamespace="http://schemas.microsoft.com/office/2006/metadata/properties" ma:root="true" ma:fieldsID="3b4cb81a63a243ad5cf6847dd29734d8" ns2:_="" ns3:_="">
    <xsd:import namespace="b37a8d9d-22ae-44ac-805a-34c755976a5a"/>
    <xsd:import namespace="941c97a3-49ee-4161-8d45-cd709bb5746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7a8d9d-22ae-44ac-805a-34c755976a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d6fa223a-c041-45d2-9453-d898ee25ce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1c97a3-49ee-4161-8d45-cd709bb5746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01ee41f-eda8-4c99-9219-d6cdec2f5a5d}" ma:internalName="TaxCatchAll" ma:showField="CatchAllData" ma:web="941c97a3-49ee-4161-8d45-cd709bb5746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41c97a3-49ee-4161-8d45-cd709bb5746b" xsi:nil="true"/>
    <lcf76f155ced4ddcb4097134ff3c332f xmlns="b37a8d9d-22ae-44ac-805a-34c755976a5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5DF832C-CB12-4EC8-B0E5-977A339356A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97C9B55-6D8B-4CEE-AE98-70E941B817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37a8d9d-22ae-44ac-805a-34c755976a5a"/>
    <ds:schemaRef ds:uri="941c97a3-49ee-4161-8d45-cd709bb574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ED7F7EB-5969-4729-8C0B-E22F66AAED0B}">
  <ds:schemaRefs>
    <ds:schemaRef ds:uri="http://schemas.microsoft.com/office/2006/metadata/properties"/>
    <ds:schemaRef ds:uri="http://schemas.microsoft.com/office/infopath/2007/PartnerControls"/>
    <ds:schemaRef ds:uri="941c97a3-49ee-4161-8d45-cd709bb5746b"/>
    <ds:schemaRef ds:uri="b37a8d9d-22ae-44ac-805a-34c755976a5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826</Words>
  <Application>Microsoft Office PowerPoint</Application>
  <PresentationFormat>Presentación en pantalla (16:9)</PresentationFormat>
  <Paragraphs>106</Paragraphs>
  <Slides>9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Aptos</vt:lpstr>
      <vt:lpstr>Arial</vt:lpstr>
      <vt:lpstr>Calibri</vt:lpstr>
      <vt:lpstr>Montserrat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CITIC 2026 — Plantilla de Ponencia IMRYD</dc:title>
  <dc:subject>PptxGenJS Presentation</dc:subject>
  <dc:creator>ESPAM MFL</dc:creator>
  <cp:lastModifiedBy>Jeniffer Karina Alcivar Pazmiño</cp:lastModifiedBy>
  <cp:revision>4</cp:revision>
  <dcterms:created xsi:type="dcterms:W3CDTF">2026-05-27T17:36:12Z</dcterms:created>
  <dcterms:modified xsi:type="dcterms:W3CDTF">2026-09-14T20:25:16Z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0x010100D18ECE763CA0B14CA86DF2E2409030D3</vt:lpwstr>
  </property>
</Properties>
</file>